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53"/>
  </p:notesMasterIdLst>
  <p:sldIdLst>
    <p:sldId id="1000" r:id="rId2"/>
    <p:sldId id="1002" r:id="rId3"/>
    <p:sldId id="278" r:id="rId4"/>
    <p:sldId id="1003" r:id="rId5"/>
    <p:sldId id="1004" r:id="rId6"/>
    <p:sldId id="1005" r:id="rId7"/>
    <p:sldId id="1006" r:id="rId8"/>
    <p:sldId id="1007" r:id="rId9"/>
    <p:sldId id="993" r:id="rId10"/>
    <p:sldId id="963" r:id="rId11"/>
    <p:sldId id="964" r:id="rId12"/>
    <p:sldId id="994" r:id="rId13"/>
    <p:sldId id="1008" r:id="rId14"/>
    <p:sldId id="995" r:id="rId15"/>
    <p:sldId id="934" r:id="rId16"/>
    <p:sldId id="284" r:id="rId17"/>
    <p:sldId id="279" r:id="rId18"/>
    <p:sldId id="996" r:id="rId19"/>
    <p:sldId id="947" r:id="rId20"/>
    <p:sldId id="997" r:id="rId21"/>
    <p:sldId id="1009" r:id="rId22"/>
    <p:sldId id="1012" r:id="rId23"/>
    <p:sldId id="1013" r:id="rId24"/>
    <p:sldId id="941" r:id="rId25"/>
    <p:sldId id="998" r:id="rId26"/>
    <p:sldId id="987" r:id="rId27"/>
    <p:sldId id="988" r:id="rId28"/>
    <p:sldId id="1014" r:id="rId29"/>
    <p:sldId id="1015" r:id="rId30"/>
    <p:sldId id="960" r:id="rId31"/>
    <p:sldId id="1010" r:id="rId32"/>
    <p:sldId id="1016" r:id="rId33"/>
    <p:sldId id="285" r:id="rId34"/>
    <p:sldId id="1019" r:id="rId35"/>
    <p:sldId id="976" r:id="rId36"/>
    <p:sldId id="304" r:id="rId37"/>
    <p:sldId id="981" r:id="rId38"/>
    <p:sldId id="1011" r:id="rId39"/>
    <p:sldId id="1022" r:id="rId40"/>
    <p:sldId id="1023" r:id="rId41"/>
    <p:sldId id="965" r:id="rId42"/>
    <p:sldId id="985" r:id="rId43"/>
    <p:sldId id="967" r:id="rId44"/>
    <p:sldId id="999" r:id="rId45"/>
    <p:sldId id="276" r:id="rId46"/>
    <p:sldId id="1024" r:id="rId47"/>
    <p:sldId id="1025" r:id="rId48"/>
    <p:sldId id="1028" r:id="rId49"/>
    <p:sldId id="1026" r:id="rId50"/>
    <p:sldId id="1027" r:id="rId51"/>
    <p:sldId id="266" r:id="rId5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804B40"/>
    <a:srgbClr val="000000"/>
    <a:srgbClr val="823636"/>
    <a:srgbClr val="B65252"/>
    <a:srgbClr val="5A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61" autoAdjust="0"/>
    <p:restoredTop sz="94026" autoAdjust="0"/>
  </p:normalViewPr>
  <p:slideViewPr>
    <p:cSldViewPr snapToGrid="0">
      <p:cViewPr varScale="1">
        <p:scale>
          <a:sx n="99" d="100"/>
          <a:sy n="99" d="100"/>
        </p:scale>
        <p:origin x="90" y="27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Relationship Id="rId6" Type="http://schemas.openxmlformats.org/officeDocument/2006/relationships/image" Target="../media/image10.emf"/><Relationship Id="rId5" Type="http://schemas.openxmlformats.org/officeDocument/2006/relationships/image" Target="../media/image9.wmf"/><Relationship Id="rId4" Type="http://schemas.openxmlformats.org/officeDocument/2006/relationships/image" Target="../media/image8.w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81.wmf"/><Relationship Id="rId3" Type="http://schemas.openxmlformats.org/officeDocument/2006/relationships/image" Target="../media/image76.wmf"/><Relationship Id="rId7" Type="http://schemas.openxmlformats.org/officeDocument/2006/relationships/image" Target="../media/image80.wmf"/><Relationship Id="rId12" Type="http://schemas.openxmlformats.org/officeDocument/2006/relationships/image" Target="../media/image85.wmf"/><Relationship Id="rId2" Type="http://schemas.openxmlformats.org/officeDocument/2006/relationships/image" Target="../media/image75.wmf"/><Relationship Id="rId1" Type="http://schemas.openxmlformats.org/officeDocument/2006/relationships/image" Target="../media/image74.wmf"/><Relationship Id="rId6" Type="http://schemas.openxmlformats.org/officeDocument/2006/relationships/image" Target="../media/image79.wmf"/><Relationship Id="rId11" Type="http://schemas.openxmlformats.org/officeDocument/2006/relationships/image" Target="../media/image84.wmf"/><Relationship Id="rId5" Type="http://schemas.openxmlformats.org/officeDocument/2006/relationships/image" Target="../media/image78.wmf"/><Relationship Id="rId10" Type="http://schemas.openxmlformats.org/officeDocument/2006/relationships/image" Target="../media/image83.wmf"/><Relationship Id="rId4" Type="http://schemas.openxmlformats.org/officeDocument/2006/relationships/image" Target="../media/image77.wmf"/><Relationship Id="rId9" Type="http://schemas.openxmlformats.org/officeDocument/2006/relationships/image" Target="../media/image82.wmf"/></Relationships>
</file>

<file path=ppt/drawings/_rels/vmlDrawing11.vml.rels><?xml version="1.0" encoding="UTF-8" standalone="yes"?>
<Relationships xmlns="http://schemas.openxmlformats.org/package/2006/relationships"><Relationship Id="rId8" Type="http://schemas.openxmlformats.org/officeDocument/2006/relationships/image" Target="../media/image93.wmf"/><Relationship Id="rId3" Type="http://schemas.openxmlformats.org/officeDocument/2006/relationships/image" Target="../media/image88.wmf"/><Relationship Id="rId7" Type="http://schemas.openxmlformats.org/officeDocument/2006/relationships/image" Target="../media/image92.wmf"/><Relationship Id="rId2" Type="http://schemas.openxmlformats.org/officeDocument/2006/relationships/image" Target="../media/image87.wmf"/><Relationship Id="rId1" Type="http://schemas.openxmlformats.org/officeDocument/2006/relationships/image" Target="../media/image86.wmf"/><Relationship Id="rId6" Type="http://schemas.openxmlformats.org/officeDocument/2006/relationships/image" Target="../media/image91.wmf"/><Relationship Id="rId5" Type="http://schemas.openxmlformats.org/officeDocument/2006/relationships/image" Target="../media/image90.wmf"/><Relationship Id="rId4" Type="http://schemas.openxmlformats.org/officeDocument/2006/relationships/image" Target="../media/image89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8.wmf"/><Relationship Id="rId7" Type="http://schemas.openxmlformats.org/officeDocument/2006/relationships/image" Target="../media/image102.wmf"/><Relationship Id="rId2" Type="http://schemas.openxmlformats.org/officeDocument/2006/relationships/image" Target="../media/image97.wmf"/><Relationship Id="rId1" Type="http://schemas.openxmlformats.org/officeDocument/2006/relationships/image" Target="../media/image96.wmf"/><Relationship Id="rId6" Type="http://schemas.openxmlformats.org/officeDocument/2006/relationships/image" Target="../media/image101.wmf"/><Relationship Id="rId5" Type="http://schemas.openxmlformats.org/officeDocument/2006/relationships/image" Target="../media/image100.wmf"/><Relationship Id="rId4" Type="http://schemas.openxmlformats.org/officeDocument/2006/relationships/image" Target="../media/image99.w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wmf"/><Relationship Id="rId2" Type="http://schemas.openxmlformats.org/officeDocument/2006/relationships/image" Target="../media/image106.wmf"/><Relationship Id="rId1" Type="http://schemas.openxmlformats.org/officeDocument/2006/relationships/image" Target="../media/image105.wmf"/><Relationship Id="rId4" Type="http://schemas.openxmlformats.org/officeDocument/2006/relationships/image" Target="../media/image108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w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wmf"/><Relationship Id="rId2" Type="http://schemas.openxmlformats.org/officeDocument/2006/relationships/image" Target="../media/image119.wmf"/><Relationship Id="rId1" Type="http://schemas.openxmlformats.org/officeDocument/2006/relationships/image" Target="../media/image118.emf"/><Relationship Id="rId4" Type="http://schemas.openxmlformats.org/officeDocument/2006/relationships/image" Target="../media/image121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image" Target="../media/image12.wmf"/><Relationship Id="rId1" Type="http://schemas.openxmlformats.org/officeDocument/2006/relationships/image" Target="../media/image11.wmf"/><Relationship Id="rId5" Type="http://schemas.openxmlformats.org/officeDocument/2006/relationships/image" Target="../media/image15.wmf"/><Relationship Id="rId4" Type="http://schemas.openxmlformats.org/officeDocument/2006/relationships/image" Target="../media/image14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5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23.wmf"/><Relationship Id="rId3" Type="http://schemas.openxmlformats.org/officeDocument/2006/relationships/image" Target="../media/image18.wmf"/><Relationship Id="rId7" Type="http://schemas.openxmlformats.org/officeDocument/2006/relationships/image" Target="../media/image22.wmf"/><Relationship Id="rId2" Type="http://schemas.openxmlformats.org/officeDocument/2006/relationships/image" Target="../media/image17.wmf"/><Relationship Id="rId1" Type="http://schemas.openxmlformats.org/officeDocument/2006/relationships/image" Target="../media/image16.wmf"/><Relationship Id="rId6" Type="http://schemas.openxmlformats.org/officeDocument/2006/relationships/image" Target="../media/image21.wmf"/><Relationship Id="rId11" Type="http://schemas.openxmlformats.org/officeDocument/2006/relationships/image" Target="../media/image26.wmf"/><Relationship Id="rId5" Type="http://schemas.openxmlformats.org/officeDocument/2006/relationships/image" Target="../media/image20.wmf"/><Relationship Id="rId10" Type="http://schemas.openxmlformats.org/officeDocument/2006/relationships/image" Target="../media/image25.wmf"/><Relationship Id="rId4" Type="http://schemas.openxmlformats.org/officeDocument/2006/relationships/image" Target="../media/image19.wmf"/><Relationship Id="rId9" Type="http://schemas.openxmlformats.org/officeDocument/2006/relationships/image" Target="../media/image24.w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34.wmf"/><Relationship Id="rId3" Type="http://schemas.openxmlformats.org/officeDocument/2006/relationships/image" Target="../media/image29.wmf"/><Relationship Id="rId7" Type="http://schemas.openxmlformats.org/officeDocument/2006/relationships/image" Target="../media/image33.wmf"/><Relationship Id="rId2" Type="http://schemas.openxmlformats.org/officeDocument/2006/relationships/image" Target="../media/image28.wmf"/><Relationship Id="rId1" Type="http://schemas.openxmlformats.org/officeDocument/2006/relationships/image" Target="../media/image27.emf"/><Relationship Id="rId6" Type="http://schemas.openxmlformats.org/officeDocument/2006/relationships/image" Target="../media/image32.wmf"/><Relationship Id="rId5" Type="http://schemas.openxmlformats.org/officeDocument/2006/relationships/image" Target="../media/image31.wmf"/><Relationship Id="rId4" Type="http://schemas.openxmlformats.org/officeDocument/2006/relationships/image" Target="../media/image30.wmf"/><Relationship Id="rId9" Type="http://schemas.openxmlformats.org/officeDocument/2006/relationships/image" Target="../media/image35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7" Type="http://schemas.openxmlformats.org/officeDocument/2006/relationships/image" Target="../media/image43.wmf"/><Relationship Id="rId2" Type="http://schemas.openxmlformats.org/officeDocument/2006/relationships/image" Target="../media/image38.wmf"/><Relationship Id="rId1" Type="http://schemas.openxmlformats.org/officeDocument/2006/relationships/image" Target="../media/image37.wmf"/><Relationship Id="rId6" Type="http://schemas.openxmlformats.org/officeDocument/2006/relationships/image" Target="../media/image42.wmf"/><Relationship Id="rId5" Type="http://schemas.openxmlformats.org/officeDocument/2006/relationships/image" Target="../media/image41.wmf"/><Relationship Id="rId4" Type="http://schemas.openxmlformats.org/officeDocument/2006/relationships/image" Target="../media/image40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7" Type="http://schemas.openxmlformats.org/officeDocument/2006/relationships/image" Target="../media/image50.wmf"/><Relationship Id="rId2" Type="http://schemas.openxmlformats.org/officeDocument/2006/relationships/image" Target="../media/image45.emf"/><Relationship Id="rId1" Type="http://schemas.openxmlformats.org/officeDocument/2006/relationships/image" Target="../media/image44.wmf"/><Relationship Id="rId6" Type="http://schemas.openxmlformats.org/officeDocument/2006/relationships/image" Target="../media/image49.wmf"/><Relationship Id="rId5" Type="http://schemas.openxmlformats.org/officeDocument/2006/relationships/image" Target="../media/image48.wmf"/><Relationship Id="rId4" Type="http://schemas.openxmlformats.org/officeDocument/2006/relationships/image" Target="../media/image47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mf"/><Relationship Id="rId7" Type="http://schemas.openxmlformats.org/officeDocument/2006/relationships/image" Target="../media/image57.wmf"/><Relationship Id="rId2" Type="http://schemas.openxmlformats.org/officeDocument/2006/relationships/image" Target="../media/image52.wmf"/><Relationship Id="rId1" Type="http://schemas.openxmlformats.org/officeDocument/2006/relationships/image" Target="../media/image51.emf"/><Relationship Id="rId6" Type="http://schemas.openxmlformats.org/officeDocument/2006/relationships/image" Target="../media/image56.wmf"/><Relationship Id="rId5" Type="http://schemas.openxmlformats.org/officeDocument/2006/relationships/image" Target="../media/image55.wmf"/><Relationship Id="rId4" Type="http://schemas.openxmlformats.org/officeDocument/2006/relationships/image" Target="../media/image54.wmf"/></Relationships>
</file>

<file path=ppt/drawings/_rels/vmlDrawing8.vml.rels><?xml version="1.0" encoding="UTF-8" standalone="yes"?>
<Relationships xmlns="http://schemas.openxmlformats.org/package/2006/relationships"><Relationship Id="rId8" Type="http://schemas.openxmlformats.org/officeDocument/2006/relationships/image" Target="../media/image65.wmf"/><Relationship Id="rId3" Type="http://schemas.openxmlformats.org/officeDocument/2006/relationships/image" Target="../media/image60.wmf"/><Relationship Id="rId7" Type="http://schemas.openxmlformats.org/officeDocument/2006/relationships/image" Target="../media/image64.wmf"/><Relationship Id="rId2" Type="http://schemas.openxmlformats.org/officeDocument/2006/relationships/image" Target="../media/image59.wmf"/><Relationship Id="rId1" Type="http://schemas.openxmlformats.org/officeDocument/2006/relationships/image" Target="../media/image58.wmf"/><Relationship Id="rId6" Type="http://schemas.openxmlformats.org/officeDocument/2006/relationships/image" Target="../media/image63.wmf"/><Relationship Id="rId5" Type="http://schemas.openxmlformats.org/officeDocument/2006/relationships/image" Target="../media/image62.wmf"/><Relationship Id="rId10" Type="http://schemas.openxmlformats.org/officeDocument/2006/relationships/image" Target="../media/image67.wmf"/><Relationship Id="rId4" Type="http://schemas.openxmlformats.org/officeDocument/2006/relationships/image" Target="../media/image61.wmf"/><Relationship Id="rId9" Type="http://schemas.openxmlformats.org/officeDocument/2006/relationships/image" Target="../media/image66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image" Target="../media/image69.wmf"/><Relationship Id="rId1" Type="http://schemas.openxmlformats.org/officeDocument/2006/relationships/image" Target="../media/image68.wmf"/><Relationship Id="rId4" Type="http://schemas.openxmlformats.org/officeDocument/2006/relationships/image" Target="../media/image71.emf"/></Relationships>
</file>

<file path=ppt/media/image1.jpg>
</file>

<file path=ppt/media/image100.wmf>
</file>

<file path=ppt/media/image101.wmf>
</file>

<file path=ppt/media/image102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3.png>
</file>

<file path=ppt/media/image115.png>
</file>

<file path=ppt/media/image119.wmf>
</file>

<file path=ppt/media/image12.wmf>
</file>

<file path=ppt/media/image120.wmf>
</file>

<file path=ppt/media/image121.wmf>
</file>

<file path=ppt/media/image127.png>
</file>

<file path=ppt/media/image128.png>
</file>

<file path=ppt/media/image129.png>
</file>

<file path=ppt/media/image13.wmf>
</file>

<file path=ppt/media/image130.png>
</file>

<file path=ppt/media/image131.png>
</file>

<file path=ppt/media/image132.png>
</file>

<file path=ppt/media/image133.png>
</file>

<file path=ppt/media/image134.png>
</file>

<file path=ppt/media/image135.wmf>
</file>

<file path=ppt/media/image138.wmf>
</file>

<file path=ppt/media/image14.wmf>
</file>

<file path=ppt/media/image141.wmf>
</file>

<file path=ppt/media/image145.wmf>
</file>

<file path=ppt/media/image15.wmf>
</file>

<file path=ppt/media/image16.wmf>
</file>

<file path=ppt/media/image17.wmf>
</file>

<file path=ppt/media/image18.wmf>
</file>

<file path=ppt/media/image19.wmf>
</file>

<file path=ppt/media/image2.jp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7.wmf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6.wmf>
</file>

<file path=ppt/media/image48.wmf>
</file>

<file path=ppt/media/image49.wmf>
</file>

<file path=ppt/media/image5.wmf>
</file>

<file path=ppt/media/image50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F9473-F066-431E-A6E8-1D478C995A6B}" type="datetimeFigureOut">
              <a:rPr lang="en-US" smtClean="0"/>
              <a:pPr/>
              <a:t>9/16/2023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4E2F1-1521-4C3A-A563-2F7D19AB6E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75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50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6303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06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6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716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9299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6390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0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5615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015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288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654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691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3220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1611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0185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054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4154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3214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233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8302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39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64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745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7417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7472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6439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157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7523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15193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3559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09382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98463" y="1243013"/>
            <a:ext cx="5964237" cy="335597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230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195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98463" y="1243013"/>
            <a:ext cx="5964237" cy="335597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1706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98463" y="1243013"/>
            <a:ext cx="5964237" cy="335597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76927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98463" y="1243013"/>
            <a:ext cx="5964237" cy="335597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2637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591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80184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9762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0387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37978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89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60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086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74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89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4E2F1-1521-4C3A-A563-2F7D19AB6E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481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7364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112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247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897"/>
            <a:ext cx="12192000" cy="949324"/>
          </a:xfrm>
        </p:spPr>
        <p:txBody>
          <a:bodyPr/>
          <a:lstStyle>
            <a:lvl1pPr algn="ctr">
              <a:defRPr sz="27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214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Номер слайда 3">
            <a:extLst>
              <a:ext uri="{FF2B5EF4-FFF2-40B4-BE49-F238E27FC236}">
                <a16:creationId xmlns:a16="http://schemas.microsoft.com/office/drawing/2014/main" id="{3DF48714-7FE4-4364-BF9D-28B9C9E29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7600" y="6376266"/>
            <a:ext cx="914400" cy="481735"/>
          </a:xfrm>
          <a:prstGeom prst="rect">
            <a:avLst/>
          </a:prstGeo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‹#›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89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81" r:id="rId3"/>
    <p:sldLayoutId id="2147483686" r:id="rId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9.wmf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6.wmf"/><Relationship Id="rId12" Type="http://schemas.openxmlformats.org/officeDocument/2006/relationships/oleObject" Target="../embeddings/oleObject5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8.wmf"/><Relationship Id="rId5" Type="http://schemas.openxmlformats.org/officeDocument/2006/relationships/image" Target="../media/image5.wmf"/><Relationship Id="rId15" Type="http://schemas.openxmlformats.org/officeDocument/2006/relationships/image" Target="../media/image10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7.wmf"/><Relationship Id="rId14" Type="http://schemas.openxmlformats.org/officeDocument/2006/relationships/oleObject" Target="../embeddings/oleObject6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13" Type="http://schemas.openxmlformats.org/officeDocument/2006/relationships/image" Target="../media/image15.wmf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2.wmf"/><Relationship Id="rId12" Type="http://schemas.openxmlformats.org/officeDocument/2006/relationships/oleObject" Target="../embeddings/oleObject1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8.bin"/><Relationship Id="rId11" Type="http://schemas.openxmlformats.org/officeDocument/2006/relationships/image" Target="../media/image14.wmf"/><Relationship Id="rId5" Type="http://schemas.openxmlformats.org/officeDocument/2006/relationships/image" Target="../media/image11.wmf"/><Relationship Id="rId10" Type="http://schemas.openxmlformats.org/officeDocument/2006/relationships/oleObject" Target="../embeddings/oleObject10.bin"/><Relationship Id="rId4" Type="http://schemas.openxmlformats.org/officeDocument/2006/relationships/oleObject" Target="../embeddings/oleObject7.bin"/><Relationship Id="rId9" Type="http://schemas.openxmlformats.org/officeDocument/2006/relationships/image" Target="../media/image13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image" Target="../media/image20.wmf"/><Relationship Id="rId18" Type="http://schemas.openxmlformats.org/officeDocument/2006/relationships/oleObject" Target="../embeddings/oleObject19.bin"/><Relationship Id="rId3" Type="http://schemas.openxmlformats.org/officeDocument/2006/relationships/notesSlide" Target="../notesSlides/notesSlide10.xml"/><Relationship Id="rId21" Type="http://schemas.openxmlformats.org/officeDocument/2006/relationships/image" Target="../media/image24.wmf"/><Relationship Id="rId7" Type="http://schemas.openxmlformats.org/officeDocument/2006/relationships/image" Target="../media/image17.wmf"/><Relationship Id="rId12" Type="http://schemas.openxmlformats.org/officeDocument/2006/relationships/oleObject" Target="../embeddings/oleObject16.bin"/><Relationship Id="rId17" Type="http://schemas.openxmlformats.org/officeDocument/2006/relationships/image" Target="../media/image22.wmf"/><Relationship Id="rId25" Type="http://schemas.openxmlformats.org/officeDocument/2006/relationships/image" Target="../media/image26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18.bin"/><Relationship Id="rId20" Type="http://schemas.openxmlformats.org/officeDocument/2006/relationships/oleObject" Target="../embeddings/oleObject20.bin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19.wmf"/><Relationship Id="rId24" Type="http://schemas.openxmlformats.org/officeDocument/2006/relationships/oleObject" Target="../embeddings/oleObject22.bin"/><Relationship Id="rId5" Type="http://schemas.openxmlformats.org/officeDocument/2006/relationships/image" Target="../media/image16.wmf"/><Relationship Id="rId15" Type="http://schemas.openxmlformats.org/officeDocument/2006/relationships/image" Target="../media/image21.wmf"/><Relationship Id="rId23" Type="http://schemas.openxmlformats.org/officeDocument/2006/relationships/image" Target="../media/image25.wmf"/><Relationship Id="rId10" Type="http://schemas.openxmlformats.org/officeDocument/2006/relationships/oleObject" Target="../embeddings/oleObject15.bin"/><Relationship Id="rId19" Type="http://schemas.openxmlformats.org/officeDocument/2006/relationships/image" Target="../media/image23.wmf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8.wmf"/><Relationship Id="rId14" Type="http://schemas.openxmlformats.org/officeDocument/2006/relationships/oleObject" Target="../embeddings/oleObject17.bin"/><Relationship Id="rId22" Type="http://schemas.openxmlformats.org/officeDocument/2006/relationships/oleObject" Target="../embeddings/oleObject21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13" Type="http://schemas.openxmlformats.org/officeDocument/2006/relationships/image" Target="../media/image31.wmf"/><Relationship Id="rId18" Type="http://schemas.openxmlformats.org/officeDocument/2006/relationships/oleObject" Target="../embeddings/oleObject30.bin"/><Relationship Id="rId3" Type="http://schemas.openxmlformats.org/officeDocument/2006/relationships/notesSlide" Target="../notesSlides/notesSlide11.xml"/><Relationship Id="rId21" Type="http://schemas.openxmlformats.org/officeDocument/2006/relationships/image" Target="../media/image35.wmf"/><Relationship Id="rId7" Type="http://schemas.openxmlformats.org/officeDocument/2006/relationships/image" Target="../media/image28.wmf"/><Relationship Id="rId12" Type="http://schemas.openxmlformats.org/officeDocument/2006/relationships/oleObject" Target="../embeddings/oleObject27.bin"/><Relationship Id="rId17" Type="http://schemas.openxmlformats.org/officeDocument/2006/relationships/image" Target="../media/image33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29.bin"/><Relationship Id="rId20" Type="http://schemas.openxmlformats.org/officeDocument/2006/relationships/oleObject" Target="../embeddings/oleObject31.bin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24.bin"/><Relationship Id="rId11" Type="http://schemas.openxmlformats.org/officeDocument/2006/relationships/image" Target="../media/image30.wmf"/><Relationship Id="rId5" Type="http://schemas.openxmlformats.org/officeDocument/2006/relationships/image" Target="../media/image27.emf"/><Relationship Id="rId15" Type="http://schemas.openxmlformats.org/officeDocument/2006/relationships/image" Target="../media/image32.wmf"/><Relationship Id="rId10" Type="http://schemas.openxmlformats.org/officeDocument/2006/relationships/oleObject" Target="../embeddings/oleObject26.bin"/><Relationship Id="rId19" Type="http://schemas.openxmlformats.org/officeDocument/2006/relationships/image" Target="../media/image34.wmf"/><Relationship Id="rId4" Type="http://schemas.openxmlformats.org/officeDocument/2006/relationships/oleObject" Target="../embeddings/oleObject23.bin"/><Relationship Id="rId9" Type="http://schemas.openxmlformats.org/officeDocument/2006/relationships/image" Target="../media/image29.wmf"/><Relationship Id="rId14" Type="http://schemas.openxmlformats.org/officeDocument/2006/relationships/oleObject" Target="../embeddings/oleObject28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image" Target="../media/image41.wmf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38.wmf"/><Relationship Id="rId12" Type="http://schemas.openxmlformats.org/officeDocument/2006/relationships/oleObject" Target="../embeddings/oleObject36.bin"/><Relationship Id="rId17" Type="http://schemas.openxmlformats.org/officeDocument/2006/relationships/image" Target="../media/image43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38.bin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33.bin"/><Relationship Id="rId11" Type="http://schemas.openxmlformats.org/officeDocument/2006/relationships/image" Target="../media/image40.wmf"/><Relationship Id="rId5" Type="http://schemas.openxmlformats.org/officeDocument/2006/relationships/image" Target="../media/image37.wmf"/><Relationship Id="rId15" Type="http://schemas.openxmlformats.org/officeDocument/2006/relationships/image" Target="../media/image42.wmf"/><Relationship Id="rId10" Type="http://schemas.openxmlformats.org/officeDocument/2006/relationships/oleObject" Target="../embeddings/oleObject35.bin"/><Relationship Id="rId4" Type="http://schemas.openxmlformats.org/officeDocument/2006/relationships/oleObject" Target="../embeddings/oleObject32.bin"/><Relationship Id="rId9" Type="http://schemas.openxmlformats.org/officeDocument/2006/relationships/image" Target="../media/image39.wmf"/><Relationship Id="rId14" Type="http://schemas.openxmlformats.org/officeDocument/2006/relationships/oleObject" Target="../embeddings/oleObject37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1.bin"/><Relationship Id="rId13" Type="http://schemas.openxmlformats.org/officeDocument/2006/relationships/image" Target="../media/image48.wmf"/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45.emf"/><Relationship Id="rId12" Type="http://schemas.openxmlformats.org/officeDocument/2006/relationships/oleObject" Target="../embeddings/oleObject43.bin"/><Relationship Id="rId17" Type="http://schemas.openxmlformats.org/officeDocument/2006/relationships/image" Target="../media/image50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45.bin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40.bin"/><Relationship Id="rId11" Type="http://schemas.openxmlformats.org/officeDocument/2006/relationships/image" Target="../media/image47.emf"/><Relationship Id="rId5" Type="http://schemas.openxmlformats.org/officeDocument/2006/relationships/image" Target="../media/image44.wmf"/><Relationship Id="rId15" Type="http://schemas.openxmlformats.org/officeDocument/2006/relationships/image" Target="../media/image49.wmf"/><Relationship Id="rId10" Type="http://schemas.openxmlformats.org/officeDocument/2006/relationships/oleObject" Target="../embeddings/oleObject42.bin"/><Relationship Id="rId4" Type="http://schemas.openxmlformats.org/officeDocument/2006/relationships/oleObject" Target="../embeddings/oleObject39.bin"/><Relationship Id="rId9" Type="http://schemas.openxmlformats.org/officeDocument/2006/relationships/image" Target="../media/image46.wmf"/><Relationship Id="rId14" Type="http://schemas.openxmlformats.org/officeDocument/2006/relationships/oleObject" Target="../embeddings/oleObject44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8.bin"/><Relationship Id="rId13" Type="http://schemas.openxmlformats.org/officeDocument/2006/relationships/image" Target="../media/image55.wmf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52.wmf"/><Relationship Id="rId12" Type="http://schemas.openxmlformats.org/officeDocument/2006/relationships/oleObject" Target="../embeddings/oleObject50.bin"/><Relationship Id="rId17" Type="http://schemas.openxmlformats.org/officeDocument/2006/relationships/image" Target="../media/image57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52.bin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47.bin"/><Relationship Id="rId11" Type="http://schemas.openxmlformats.org/officeDocument/2006/relationships/image" Target="../media/image54.wmf"/><Relationship Id="rId5" Type="http://schemas.openxmlformats.org/officeDocument/2006/relationships/image" Target="../media/image51.emf"/><Relationship Id="rId15" Type="http://schemas.openxmlformats.org/officeDocument/2006/relationships/image" Target="../media/image56.wmf"/><Relationship Id="rId10" Type="http://schemas.openxmlformats.org/officeDocument/2006/relationships/oleObject" Target="../embeddings/oleObject49.bin"/><Relationship Id="rId4" Type="http://schemas.openxmlformats.org/officeDocument/2006/relationships/oleObject" Target="../embeddings/oleObject46.bin"/><Relationship Id="rId9" Type="http://schemas.openxmlformats.org/officeDocument/2006/relationships/image" Target="../media/image53.wmf"/><Relationship Id="rId14" Type="http://schemas.openxmlformats.org/officeDocument/2006/relationships/oleObject" Target="../embeddings/oleObject51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5.bin"/><Relationship Id="rId13" Type="http://schemas.openxmlformats.org/officeDocument/2006/relationships/image" Target="../media/image62.wmf"/><Relationship Id="rId18" Type="http://schemas.openxmlformats.org/officeDocument/2006/relationships/oleObject" Target="../embeddings/oleObject60.bin"/><Relationship Id="rId3" Type="http://schemas.openxmlformats.org/officeDocument/2006/relationships/notesSlide" Target="../notesSlides/notesSlide16.xml"/><Relationship Id="rId21" Type="http://schemas.openxmlformats.org/officeDocument/2006/relationships/image" Target="../media/image66.wmf"/><Relationship Id="rId7" Type="http://schemas.openxmlformats.org/officeDocument/2006/relationships/image" Target="../media/image59.wmf"/><Relationship Id="rId12" Type="http://schemas.openxmlformats.org/officeDocument/2006/relationships/oleObject" Target="../embeddings/oleObject57.bin"/><Relationship Id="rId17" Type="http://schemas.openxmlformats.org/officeDocument/2006/relationships/image" Target="../media/image64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59.bin"/><Relationship Id="rId20" Type="http://schemas.openxmlformats.org/officeDocument/2006/relationships/oleObject" Target="../embeddings/oleObject61.bin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54.bin"/><Relationship Id="rId11" Type="http://schemas.openxmlformats.org/officeDocument/2006/relationships/image" Target="../media/image61.wmf"/><Relationship Id="rId5" Type="http://schemas.openxmlformats.org/officeDocument/2006/relationships/image" Target="../media/image58.wmf"/><Relationship Id="rId15" Type="http://schemas.openxmlformats.org/officeDocument/2006/relationships/image" Target="../media/image63.wmf"/><Relationship Id="rId23" Type="http://schemas.openxmlformats.org/officeDocument/2006/relationships/image" Target="../media/image67.wmf"/><Relationship Id="rId10" Type="http://schemas.openxmlformats.org/officeDocument/2006/relationships/oleObject" Target="../embeddings/oleObject56.bin"/><Relationship Id="rId19" Type="http://schemas.openxmlformats.org/officeDocument/2006/relationships/image" Target="../media/image65.wmf"/><Relationship Id="rId4" Type="http://schemas.openxmlformats.org/officeDocument/2006/relationships/oleObject" Target="../embeddings/oleObject53.bin"/><Relationship Id="rId9" Type="http://schemas.openxmlformats.org/officeDocument/2006/relationships/image" Target="../media/image60.wmf"/><Relationship Id="rId14" Type="http://schemas.openxmlformats.org/officeDocument/2006/relationships/oleObject" Target="../embeddings/oleObject58.bin"/><Relationship Id="rId22" Type="http://schemas.openxmlformats.org/officeDocument/2006/relationships/oleObject" Target="../embeddings/oleObject62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wmf"/><Relationship Id="rId13" Type="http://schemas.openxmlformats.org/officeDocument/2006/relationships/image" Target="../media/image71.emf"/><Relationship Id="rId3" Type="http://schemas.openxmlformats.org/officeDocument/2006/relationships/notesSlide" Target="../notesSlides/notesSlide17.xml"/><Relationship Id="rId7" Type="http://schemas.openxmlformats.org/officeDocument/2006/relationships/oleObject" Target="../embeddings/oleObject64.bin"/><Relationship Id="rId12" Type="http://schemas.openxmlformats.org/officeDocument/2006/relationships/oleObject" Target="../embeddings/oleObject66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68.wmf"/><Relationship Id="rId11" Type="http://schemas.openxmlformats.org/officeDocument/2006/relationships/image" Target="../media/image70.wmf"/><Relationship Id="rId5" Type="http://schemas.openxmlformats.org/officeDocument/2006/relationships/oleObject" Target="../embeddings/oleObject63.bin"/><Relationship Id="rId10" Type="http://schemas.openxmlformats.org/officeDocument/2006/relationships/oleObject" Target="../embeddings/oleObject65.bin"/><Relationship Id="rId4" Type="http://schemas.openxmlformats.org/officeDocument/2006/relationships/image" Target="../media/image72.emf"/><Relationship Id="rId9" Type="http://schemas.openxmlformats.org/officeDocument/2006/relationships/image" Target="../media/image7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9.bin"/><Relationship Id="rId13" Type="http://schemas.openxmlformats.org/officeDocument/2006/relationships/image" Target="../media/image78.wmf"/><Relationship Id="rId18" Type="http://schemas.openxmlformats.org/officeDocument/2006/relationships/oleObject" Target="../embeddings/oleObject74.bin"/><Relationship Id="rId26" Type="http://schemas.openxmlformats.org/officeDocument/2006/relationships/oleObject" Target="../embeddings/oleObject78.bin"/><Relationship Id="rId3" Type="http://schemas.openxmlformats.org/officeDocument/2006/relationships/notesSlide" Target="../notesSlides/notesSlide18.xml"/><Relationship Id="rId21" Type="http://schemas.openxmlformats.org/officeDocument/2006/relationships/image" Target="../media/image82.wmf"/><Relationship Id="rId7" Type="http://schemas.openxmlformats.org/officeDocument/2006/relationships/image" Target="../media/image75.wmf"/><Relationship Id="rId12" Type="http://schemas.openxmlformats.org/officeDocument/2006/relationships/oleObject" Target="../embeddings/oleObject71.bin"/><Relationship Id="rId17" Type="http://schemas.openxmlformats.org/officeDocument/2006/relationships/image" Target="../media/image80.wmf"/><Relationship Id="rId25" Type="http://schemas.openxmlformats.org/officeDocument/2006/relationships/image" Target="../media/image84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73.bin"/><Relationship Id="rId20" Type="http://schemas.openxmlformats.org/officeDocument/2006/relationships/oleObject" Target="../embeddings/oleObject75.bin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68.bin"/><Relationship Id="rId11" Type="http://schemas.openxmlformats.org/officeDocument/2006/relationships/image" Target="../media/image77.wmf"/><Relationship Id="rId24" Type="http://schemas.openxmlformats.org/officeDocument/2006/relationships/oleObject" Target="../embeddings/oleObject77.bin"/><Relationship Id="rId5" Type="http://schemas.openxmlformats.org/officeDocument/2006/relationships/image" Target="../media/image74.wmf"/><Relationship Id="rId15" Type="http://schemas.openxmlformats.org/officeDocument/2006/relationships/image" Target="../media/image79.wmf"/><Relationship Id="rId23" Type="http://schemas.openxmlformats.org/officeDocument/2006/relationships/image" Target="../media/image83.wmf"/><Relationship Id="rId10" Type="http://schemas.openxmlformats.org/officeDocument/2006/relationships/oleObject" Target="../embeddings/oleObject70.bin"/><Relationship Id="rId19" Type="http://schemas.openxmlformats.org/officeDocument/2006/relationships/image" Target="../media/image81.wmf"/><Relationship Id="rId4" Type="http://schemas.openxmlformats.org/officeDocument/2006/relationships/oleObject" Target="../embeddings/oleObject67.bin"/><Relationship Id="rId9" Type="http://schemas.openxmlformats.org/officeDocument/2006/relationships/image" Target="../media/image76.wmf"/><Relationship Id="rId14" Type="http://schemas.openxmlformats.org/officeDocument/2006/relationships/oleObject" Target="../embeddings/oleObject72.bin"/><Relationship Id="rId22" Type="http://schemas.openxmlformats.org/officeDocument/2006/relationships/oleObject" Target="../embeddings/oleObject76.bin"/><Relationship Id="rId27" Type="http://schemas.openxmlformats.org/officeDocument/2006/relationships/image" Target="../media/image85.w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0.bin"/><Relationship Id="rId13" Type="http://schemas.openxmlformats.org/officeDocument/2006/relationships/image" Target="../media/image89.wmf"/><Relationship Id="rId18" Type="http://schemas.openxmlformats.org/officeDocument/2006/relationships/oleObject" Target="../embeddings/oleObject85.bin"/><Relationship Id="rId3" Type="http://schemas.openxmlformats.org/officeDocument/2006/relationships/notesSlide" Target="../notesSlides/notesSlide20.xml"/><Relationship Id="rId21" Type="http://schemas.openxmlformats.org/officeDocument/2006/relationships/image" Target="../media/image93.wmf"/><Relationship Id="rId7" Type="http://schemas.openxmlformats.org/officeDocument/2006/relationships/image" Target="../media/image86.wmf"/><Relationship Id="rId12" Type="http://schemas.openxmlformats.org/officeDocument/2006/relationships/oleObject" Target="../embeddings/oleObject82.bin"/><Relationship Id="rId17" Type="http://schemas.openxmlformats.org/officeDocument/2006/relationships/image" Target="../media/image91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84.bin"/><Relationship Id="rId20" Type="http://schemas.openxmlformats.org/officeDocument/2006/relationships/oleObject" Target="../embeddings/oleObject86.bin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79.bin"/><Relationship Id="rId11" Type="http://schemas.openxmlformats.org/officeDocument/2006/relationships/image" Target="../media/image88.wmf"/><Relationship Id="rId5" Type="http://schemas.openxmlformats.org/officeDocument/2006/relationships/image" Target="../media/image95.emf"/><Relationship Id="rId15" Type="http://schemas.openxmlformats.org/officeDocument/2006/relationships/image" Target="../media/image90.wmf"/><Relationship Id="rId10" Type="http://schemas.openxmlformats.org/officeDocument/2006/relationships/oleObject" Target="../embeddings/oleObject81.bin"/><Relationship Id="rId19" Type="http://schemas.openxmlformats.org/officeDocument/2006/relationships/image" Target="../media/image92.wmf"/><Relationship Id="rId4" Type="http://schemas.openxmlformats.org/officeDocument/2006/relationships/image" Target="../media/image94.emf"/><Relationship Id="rId9" Type="http://schemas.openxmlformats.org/officeDocument/2006/relationships/image" Target="../media/image87.wmf"/><Relationship Id="rId14" Type="http://schemas.openxmlformats.org/officeDocument/2006/relationships/oleObject" Target="../embeddings/oleObject83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9.bin"/><Relationship Id="rId13" Type="http://schemas.openxmlformats.org/officeDocument/2006/relationships/image" Target="../media/image100.wmf"/><Relationship Id="rId18" Type="http://schemas.openxmlformats.org/officeDocument/2006/relationships/image" Target="../media/image103.emf"/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97.wmf"/><Relationship Id="rId12" Type="http://schemas.openxmlformats.org/officeDocument/2006/relationships/oleObject" Target="../embeddings/oleObject91.bin"/><Relationship Id="rId17" Type="http://schemas.openxmlformats.org/officeDocument/2006/relationships/image" Target="../media/image102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93.bin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88.bin"/><Relationship Id="rId11" Type="http://schemas.openxmlformats.org/officeDocument/2006/relationships/image" Target="../media/image99.wmf"/><Relationship Id="rId5" Type="http://schemas.openxmlformats.org/officeDocument/2006/relationships/image" Target="../media/image96.wmf"/><Relationship Id="rId15" Type="http://schemas.openxmlformats.org/officeDocument/2006/relationships/image" Target="../media/image101.wmf"/><Relationship Id="rId10" Type="http://schemas.openxmlformats.org/officeDocument/2006/relationships/oleObject" Target="../embeddings/oleObject90.bin"/><Relationship Id="rId19" Type="http://schemas.openxmlformats.org/officeDocument/2006/relationships/image" Target="../media/image104.emf"/><Relationship Id="rId4" Type="http://schemas.openxmlformats.org/officeDocument/2006/relationships/oleObject" Target="../embeddings/oleObject87.bin"/><Relationship Id="rId9" Type="http://schemas.openxmlformats.org/officeDocument/2006/relationships/image" Target="../media/image98.wmf"/><Relationship Id="rId14" Type="http://schemas.openxmlformats.org/officeDocument/2006/relationships/oleObject" Target="../embeddings/oleObject92.bin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6.bin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106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95.bin"/><Relationship Id="rId11" Type="http://schemas.openxmlformats.org/officeDocument/2006/relationships/image" Target="../media/image108.wmf"/><Relationship Id="rId5" Type="http://schemas.openxmlformats.org/officeDocument/2006/relationships/image" Target="../media/image105.wmf"/><Relationship Id="rId10" Type="http://schemas.openxmlformats.org/officeDocument/2006/relationships/oleObject" Target="../embeddings/oleObject97.bin"/><Relationship Id="rId4" Type="http://schemas.openxmlformats.org/officeDocument/2006/relationships/oleObject" Target="../embeddings/oleObject94.bin"/><Relationship Id="rId9" Type="http://schemas.openxmlformats.org/officeDocument/2006/relationships/image" Target="../media/image107.w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109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98.bin"/><Relationship Id="rId5" Type="http://schemas.openxmlformats.org/officeDocument/2006/relationships/image" Target="../media/image111.emf"/><Relationship Id="rId4" Type="http://schemas.openxmlformats.org/officeDocument/2006/relationships/image" Target="../media/image11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4.emf"/><Relationship Id="rId4" Type="http://schemas.openxmlformats.org/officeDocument/2006/relationships/image" Target="../media/image1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7.emf"/><Relationship Id="rId4" Type="http://schemas.openxmlformats.org/officeDocument/2006/relationships/image" Target="../media/image116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1.bin"/><Relationship Id="rId3" Type="http://schemas.openxmlformats.org/officeDocument/2006/relationships/notesSlide" Target="../notesSlides/notesSlide26.xml"/><Relationship Id="rId7" Type="http://schemas.openxmlformats.org/officeDocument/2006/relationships/image" Target="../media/image119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100.bin"/><Relationship Id="rId11" Type="http://schemas.openxmlformats.org/officeDocument/2006/relationships/image" Target="../media/image121.wmf"/><Relationship Id="rId5" Type="http://schemas.openxmlformats.org/officeDocument/2006/relationships/image" Target="../media/image118.emf"/><Relationship Id="rId10" Type="http://schemas.openxmlformats.org/officeDocument/2006/relationships/oleObject" Target="../embeddings/oleObject102.bin"/><Relationship Id="rId4" Type="http://schemas.openxmlformats.org/officeDocument/2006/relationships/oleObject" Target="../embeddings/oleObject99.bin"/><Relationship Id="rId9" Type="http://schemas.openxmlformats.org/officeDocument/2006/relationships/image" Target="../media/image120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24.emf"/><Relationship Id="rId5" Type="http://schemas.openxmlformats.org/officeDocument/2006/relationships/oleObject" Target="../embeddings/oleObject103.bin"/><Relationship Id="rId4" Type="http://schemas.openxmlformats.org/officeDocument/2006/relationships/image" Target="../media/image125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26.emf"/><Relationship Id="rId4" Type="http://schemas.openxmlformats.org/officeDocument/2006/relationships/oleObject" Target="../embeddings/oleObject104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7" Type="http://schemas.openxmlformats.org/officeDocument/2006/relationships/image" Target="../media/image137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135.wmf"/><Relationship Id="rId5" Type="http://schemas.openxmlformats.org/officeDocument/2006/relationships/oleObject" Target="../embeddings/oleObject105.bin"/><Relationship Id="rId4" Type="http://schemas.openxmlformats.org/officeDocument/2006/relationships/image" Target="../media/image136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7" Type="http://schemas.openxmlformats.org/officeDocument/2006/relationships/image" Target="../media/image138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106.bin"/><Relationship Id="rId5" Type="http://schemas.openxmlformats.org/officeDocument/2006/relationships/image" Target="../media/image140.emf"/><Relationship Id="rId4" Type="http://schemas.openxmlformats.org/officeDocument/2006/relationships/image" Target="../media/image13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7" Type="http://schemas.openxmlformats.org/officeDocument/2006/relationships/image" Target="../media/image143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141.wmf"/><Relationship Id="rId5" Type="http://schemas.openxmlformats.org/officeDocument/2006/relationships/oleObject" Target="../embeddings/oleObject107.bin"/><Relationship Id="rId4" Type="http://schemas.openxmlformats.org/officeDocument/2006/relationships/image" Target="../media/image142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145.wmf"/><Relationship Id="rId5" Type="http://schemas.openxmlformats.org/officeDocument/2006/relationships/oleObject" Target="../embeddings/oleObject108.bin"/><Relationship Id="rId4" Type="http://schemas.openxmlformats.org/officeDocument/2006/relationships/image" Target="../media/image146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8.emf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одзаголовок 6">
            <a:extLst>
              <a:ext uri="{FF2B5EF4-FFF2-40B4-BE49-F238E27FC236}">
                <a16:creationId xmlns:a16="http://schemas.microsoft.com/office/drawing/2014/main" id="{6F08C3E7-B433-41C9-883D-917A98689E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5" y="5045343"/>
            <a:ext cx="9609739" cy="732116"/>
          </a:xfrm>
        </p:spPr>
        <p:txBody>
          <a:bodyPr>
            <a:noAutofit/>
          </a:bodyPr>
          <a:lstStyle/>
          <a:p>
            <a:pPr algn="l"/>
            <a:r>
              <a:rPr lang="ru-RU" sz="1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Научный руководитель</a:t>
            </a:r>
          </a:p>
          <a:p>
            <a:pPr algn="l"/>
            <a:r>
              <a:rPr lang="ru-RU" sz="18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д.т.н., профессор каф. </a:t>
            </a:r>
            <a:r>
              <a:rPr lang="ru-RU" sz="18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ПМиИТ</a:t>
            </a:r>
            <a:r>
              <a:rPr lang="ru-RU" sz="18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                                                       </a:t>
            </a:r>
            <a:r>
              <a:rPr lang="ru-RU" sz="1800" dirty="0" smtClean="0">
                <a:latin typeface="Bookman Old Style" panose="02050604050505020204" pitchFamily="18" charset="0"/>
                <a:ea typeface="Calibri" panose="020F0502020204030204" pitchFamily="34" charset="0"/>
              </a:rPr>
              <a:t>В.Г</a:t>
            </a:r>
            <a:r>
              <a:rPr lang="ru-RU" sz="1800" dirty="0">
                <a:latin typeface="Bookman Old Style" panose="02050604050505020204" pitchFamily="18" charset="0"/>
                <a:ea typeface="Calibri" panose="020F0502020204030204" pitchFamily="34" charset="0"/>
              </a:rPr>
              <a:t>. Суфиянов</a:t>
            </a:r>
            <a:endParaRPr lang="ru-RU" sz="1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74478" y="111549"/>
            <a:ext cx="8655114" cy="1865124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indent="254000" algn="ctr">
              <a:spcBef>
                <a:spcPct val="20000"/>
              </a:spcBef>
            </a:pPr>
            <a:r>
              <a:rPr lang="ru-RU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МИНИСТЕРСТВО НАУКИ И ВЫСШЕГО ОБРАЗОВАНИЯ</a:t>
            </a:r>
            <a:br>
              <a:rPr lang="ru-RU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РОССИЙСКОЙ  ФЕДЕРАЦИИ</a:t>
            </a:r>
          </a:p>
          <a:p>
            <a:pPr algn="ctr">
              <a:spcBef>
                <a:spcPct val="20000"/>
              </a:spcBef>
            </a:pPr>
            <a:r>
              <a:rPr lang="ru-RU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ФГБОУ ВО “ИЖЕВСКИЙ ГОСУДАРСТВЕННЫЙ ТЕХНИЧЕСКИЙ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УНИВЕРСИТЕТ ИМЕНИ М.Т. КАЛАШНИКОВА”</a:t>
            </a:r>
          </a:p>
          <a:p>
            <a:pPr indent="254000" algn="ctr">
              <a:spcBef>
                <a:spcPct val="20000"/>
              </a:spcBef>
            </a:pPr>
            <a:r>
              <a:rPr lang="ru-RU" altLang="ru-RU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Кафедра «Прикладная математика</a:t>
            </a:r>
            <a:br>
              <a:rPr lang="ru-RU" altLang="ru-RU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</a:br>
            <a:r>
              <a:rPr lang="ru-RU" altLang="ru-RU" b="1" dirty="0">
                <a:solidFill>
                  <a:schemeClr val="accent1">
                    <a:lumMod val="50000"/>
                  </a:schemeClr>
                </a:solidFill>
                <a:latin typeface="Bookman Old Style" pitchFamily="18" charset="0"/>
              </a:rPr>
              <a:t>и информационные технологии»</a:t>
            </a:r>
          </a:p>
        </p:txBody>
      </p:sp>
      <p:sp>
        <p:nvSpPr>
          <p:cNvPr id="17" name="Заголовок 16">
            <a:extLst>
              <a:ext uri="{FF2B5EF4-FFF2-40B4-BE49-F238E27FC236}">
                <a16:creationId xmlns:a16="http://schemas.microsoft.com/office/drawing/2014/main" id="{D630362D-1F09-46B4-9DE4-AEA483AC8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5" y="2990428"/>
            <a:ext cx="9490369" cy="1172629"/>
          </a:xfrm>
        </p:spPr>
        <p:txBody>
          <a:bodyPr>
            <a:spAutoFit/>
          </a:bodyPr>
          <a:lstStyle/>
          <a:p>
            <a:r>
              <a:rPr lang="ru-RU" sz="1800" dirty="0">
                <a:latin typeface="Bookman Old Style" pitchFamily="18" charset="0"/>
              </a:rPr>
              <a:t>Презентация диссертации на тему</a:t>
            </a:r>
            <a:r>
              <a:rPr lang="en-US" sz="1800" dirty="0">
                <a:latin typeface="Bookman Old Style" pitchFamily="18" charset="0"/>
              </a:rPr>
              <a:t>:</a:t>
            </a:r>
            <a:r>
              <a:rPr lang="ru-RU" sz="2000" b="1" dirty="0">
                <a:latin typeface="Bookman Old Style" pitchFamily="18" charset="0"/>
              </a:rPr>
              <a:t/>
            </a:r>
            <a:br>
              <a:rPr lang="ru-RU" sz="2000" b="1" dirty="0">
                <a:latin typeface="Bookman Old Style" pitchFamily="18" charset="0"/>
              </a:rPr>
            </a:br>
            <a:r>
              <a:rPr lang="ru-RU" sz="2000" b="1" cap="all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«</a:t>
            </a:r>
            <a:r>
              <a:rPr lang="ru-RU" sz="2000" b="1" cap="all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СТРУКТУРНО-ПАРАМЕТРИЧЕСКАЯ оптимизация формы ствола автоматической пушки на основе математического моделирования выстрела</a:t>
            </a:r>
            <a:r>
              <a:rPr lang="ru-RU" sz="2000" b="1" cap="all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»,</a:t>
            </a:r>
            <a:endParaRPr lang="ru-RU" sz="20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36807"/>
            <a:ext cx="12192000" cy="521193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9050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b="1" smtClean="0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Томск</a:t>
            </a:r>
            <a:r>
              <a:rPr lang="ru-RU" altLang="ru-RU" sz="1800" b="1" smtClean="0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altLang="ru-RU" sz="1800" b="1" dirty="0" smtClean="0">
                <a:solidFill>
                  <a:srgbClr val="2929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  <a:endParaRPr lang="ru-RU" sz="1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6" name="Заголовок 16">
            <a:extLst>
              <a:ext uri="{FF2B5EF4-FFF2-40B4-BE49-F238E27FC236}">
                <a16:creationId xmlns:a16="http://schemas.microsoft.com/office/drawing/2014/main" id="{85FFDCB6-DCBF-4F9C-90C4-2AB70E81D8A0}"/>
              </a:ext>
            </a:extLst>
          </p:cNvPr>
          <p:cNvSpPr txBox="1">
            <a:spLocks/>
          </p:cNvSpPr>
          <p:nvPr/>
        </p:nvSpPr>
        <p:spPr>
          <a:xfrm>
            <a:off x="1" y="2591459"/>
            <a:ext cx="12191999" cy="316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i="1" cap="all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К</a:t>
            </a:r>
            <a:r>
              <a:rPr lang="ru-RU" sz="2000" i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люкин</a:t>
            </a:r>
            <a:r>
              <a:rPr lang="ru-RU" sz="2000" i="1" cap="all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Д</a:t>
            </a:r>
            <a:r>
              <a:rPr lang="ru-RU" sz="2000" i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аниил</a:t>
            </a:r>
            <a:r>
              <a:rPr lang="ru-RU" sz="2000" i="1" cap="all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А</a:t>
            </a:r>
            <a:r>
              <a:rPr lang="ru-RU" sz="2000" i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натольевич</a:t>
            </a:r>
            <a:endParaRPr lang="ru-RU" sz="2000" i="1" dirty="0">
              <a:latin typeface="Bookman Old Style" panose="0205060405050502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6B3733-B982-4B73-A9F3-38F9C71CC6EA}"/>
              </a:ext>
            </a:extLst>
          </p:cNvPr>
          <p:cNvSpPr txBox="1"/>
          <p:nvPr/>
        </p:nvSpPr>
        <p:spPr>
          <a:xfrm>
            <a:off x="1774478" y="4260314"/>
            <a:ext cx="9359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>
              <a:spcBef>
                <a:spcPct val="0"/>
              </a:spcBef>
              <a:buNone/>
            </a:pPr>
            <a:r>
              <a:rPr lang="ru-RU" dirty="0" smtClean="0">
                <a:latin typeface="Bookman Old Style" panose="02050604050505020204" pitchFamily="18" charset="0"/>
              </a:rPr>
              <a:t>по </a:t>
            </a:r>
            <a:r>
              <a:rPr lang="ru-RU" dirty="0">
                <a:latin typeface="Bookman Old Style" panose="02050604050505020204" pitchFamily="18" charset="0"/>
              </a:rPr>
              <a:t>специальности </a:t>
            </a:r>
            <a:r>
              <a:rPr lang="ru-RU" dirty="0" smtClean="0">
                <a:latin typeface="Bookman Old Style" panose="02050604050505020204" pitchFamily="18" charset="0"/>
              </a:rPr>
              <a:t>1.</a:t>
            </a:r>
            <a:r>
              <a:rPr lang="en-US" dirty="0" smtClean="0">
                <a:latin typeface="Bookman Old Style" panose="02050604050505020204" pitchFamily="18" charset="0"/>
              </a:rPr>
              <a:t>1</a:t>
            </a:r>
            <a:r>
              <a:rPr lang="ru-RU" dirty="0" smtClean="0">
                <a:latin typeface="Bookman Old Style" panose="02050604050505020204" pitchFamily="18" charset="0"/>
              </a:rPr>
              <a:t>.</a:t>
            </a:r>
            <a:r>
              <a:rPr lang="en-US" dirty="0" smtClean="0">
                <a:latin typeface="Bookman Old Style" panose="02050604050505020204" pitchFamily="18" charset="0"/>
              </a:rPr>
              <a:t>8</a:t>
            </a:r>
            <a:r>
              <a:rPr lang="ru-RU" dirty="0" smtClean="0">
                <a:latin typeface="Bookman Old Style" panose="02050604050505020204" pitchFamily="18" charset="0"/>
              </a:rPr>
              <a:t> </a:t>
            </a:r>
            <a:r>
              <a:rPr lang="ru-RU" dirty="0">
                <a:latin typeface="Bookman Old Style" panose="02050604050505020204" pitchFamily="18" charset="0"/>
              </a:rPr>
              <a:t>– «Механика деформируемого твердого тела»</a:t>
            </a:r>
          </a:p>
        </p:txBody>
      </p:sp>
    </p:spTree>
    <p:extLst>
      <p:ext uri="{BB962C8B-B14F-4D97-AF65-F5344CB8AC3E}">
        <p14:creationId xmlns:p14="http://schemas.microsoft.com/office/powerpoint/2010/main" val="153848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" name="Объект 48">
            <a:extLst>
              <a:ext uri="{FF2B5EF4-FFF2-40B4-BE49-F238E27FC236}">
                <a16:creationId xmlns:a16="http://schemas.microsoft.com/office/drawing/2014/main" id="{87259FA7-D754-43C5-BAE6-1B936E74DE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3448"/>
              </p:ext>
            </p:extLst>
          </p:nvPr>
        </p:nvGraphicFramePr>
        <p:xfrm>
          <a:off x="123825" y="1041400"/>
          <a:ext cx="5232400" cy="252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48" name="Equation" r:id="rId4" imgW="5232240" imgH="2527200" progId="Equation.3">
                  <p:embed/>
                </p:oleObj>
              </mc:Choice>
              <mc:Fallback>
                <p:oleObj name="Equation" r:id="rId4" imgW="5232240" imgH="252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3825" y="1041400"/>
                        <a:ext cx="5232400" cy="2527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graphicFrame>
        <p:nvGraphicFramePr>
          <p:cNvPr id="23" name="Объект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1461018"/>
              </p:ext>
            </p:extLst>
          </p:nvPr>
        </p:nvGraphicFramePr>
        <p:xfrm>
          <a:off x="275071" y="3657852"/>
          <a:ext cx="5030787" cy="849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49" name="Equation" r:id="rId6" imgW="5092560" imgH="850680" progId="Equation.3">
                  <p:embed/>
                </p:oleObj>
              </mc:Choice>
              <mc:Fallback>
                <p:oleObj name="Equation" r:id="rId6" imgW="5092560" imgH="850680" progId="Equation.3">
                  <p:embed/>
                  <p:pic>
                    <p:nvPicPr>
                      <p:cNvPr id="0" name=""/>
                      <p:cNvPicPr preferRelativeResize="0"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071" y="3657852"/>
                        <a:ext cx="5030787" cy="8493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1.1 </a:t>
            </a:r>
            <a:r>
              <a:rPr lang="ru-RU" alt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Математическая модель </a:t>
            </a:r>
            <a:r>
              <a:rPr lang="ru-RU" altLang="ru-RU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основной задачи внутренней баллистики</a:t>
            </a:r>
            <a:endParaRPr lang="ru-RU" sz="2400" b="1" dirty="0">
              <a:latin typeface="Bookman Old Style" pitchFamily="18" charset="0"/>
            </a:endParaRPr>
          </a:p>
        </p:txBody>
      </p:sp>
      <p:sp>
        <p:nvSpPr>
          <p:cNvPr id="4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520342"/>
            <a:ext cx="7678882" cy="432000"/>
          </a:xfrm>
          <a:prstGeom prst="rect">
            <a:avLst/>
          </a:prstGeom>
          <a:noFill/>
          <a:ln w="15875" algn="ctr">
            <a:noFill/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0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Уравнения ОЗВБ в термодинамической постановке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160852" y="1880549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(1)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396586" y="3897842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(2)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Rectangle 3">
            <a:extLst>
              <a:ext uri="{FF2B5EF4-FFF2-40B4-BE49-F238E27FC236}">
                <a16:creationId xmlns:a16="http://schemas.microsoft.com/office/drawing/2014/main" id="{3396834C-0787-4AAA-9DAD-5DD92D1A5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3432" y="3860833"/>
            <a:ext cx="56125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en-US" b="1" u="none" strike="noStrike" cap="none" normalizeH="0" baseline="0" dirty="0">
                <a:ln>
                  <a:noFill/>
                </a:ln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</a:t>
            </a:r>
            <a:r>
              <a:rPr lang="en-US" altLang="en-US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ru-RU" altLang="en-US" b="1" u="none" strike="noStrike" cap="none" normalizeH="0" baseline="0" dirty="0">
                <a:ln>
                  <a:noFill/>
                </a:ln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en-US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kumimoji="0" lang="en-US" altLang="en-US" b="1" u="none" strike="noStrike" cap="none" normalizeH="0" baseline="0" dirty="0" smtClean="0">
                <a:ln>
                  <a:noFill/>
                </a:ln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en-US" b="0" i="0" u="none" strike="noStrike" cap="none" normalizeH="0" baseline="0" dirty="0">
                <a:ln>
                  <a:noFill/>
                </a:ln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К постановке задачи внутренней баллистики</a:t>
            </a:r>
            <a:endParaRPr kumimoji="0" lang="ru-RU" altLang="en-US" sz="2800" b="0" i="0" u="none" strike="noStrike" cap="none" normalizeH="0" baseline="0" dirty="0">
              <a:ln>
                <a:noFill/>
              </a:ln>
              <a:effectLst/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Прямоугольник 36"/>
          <p:cNvSpPr/>
          <p:nvPr/>
        </p:nvSpPr>
        <p:spPr>
          <a:xfrm>
            <a:off x="175057" y="4524784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Bookman Old Style" panose="02050604050505020204" pitchFamily="18" charset="0"/>
                <a:ea typeface="Calibri" panose="020F0502020204030204" pitchFamily="34" charset="0"/>
              </a:rPr>
              <a:t>Уравнение </a:t>
            </a:r>
            <a:r>
              <a:rPr lang="ru-RU" b="1" dirty="0">
                <a:latin typeface="Bookman Old Style" panose="02050604050505020204" pitchFamily="18" charset="0"/>
                <a:ea typeface="Calibri" panose="020F0502020204030204" pitchFamily="34" charset="0"/>
              </a:rPr>
              <a:t>энергии</a:t>
            </a:r>
            <a:r>
              <a:rPr lang="ru-RU" dirty="0">
                <a:latin typeface="Bookman Old Style" panose="02050604050505020204" pitchFamily="18" charset="0"/>
                <a:ea typeface="Calibri" panose="020F0502020204030204" pitchFamily="34" charset="0"/>
              </a:rPr>
              <a:t>:</a:t>
            </a:r>
            <a:endParaRPr lang="ru-RU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38" name="Объект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6527803"/>
              </p:ext>
            </p:extLst>
          </p:nvPr>
        </p:nvGraphicFramePr>
        <p:xfrm>
          <a:off x="170916" y="4954732"/>
          <a:ext cx="6464300" cy="140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50" name="Equation" r:id="rId8" imgW="6464160" imgH="1409400" progId="Equation.3">
                  <p:embed/>
                </p:oleObj>
              </mc:Choice>
              <mc:Fallback>
                <p:oleObj name="Equation" r:id="rId8" imgW="6464160" imgH="140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916" y="4954732"/>
                        <a:ext cx="6464300" cy="1409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Прямоугольник 40"/>
          <p:cNvSpPr/>
          <p:nvPr/>
        </p:nvSpPr>
        <p:spPr>
          <a:xfrm>
            <a:off x="7678882" y="4509139"/>
            <a:ext cx="2648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>
                <a:latin typeface="Bookman Old Style" panose="02050604050505020204" pitchFamily="18" charset="0"/>
                <a:ea typeface="Calibri" panose="020F0502020204030204" pitchFamily="34" charset="0"/>
              </a:rPr>
              <a:t>Начальные</a:t>
            </a:r>
            <a:r>
              <a:rPr lang="ru-RU" dirty="0">
                <a:latin typeface="Bookman Old Style" panose="02050604050505020204" pitchFamily="18" charset="0"/>
                <a:ea typeface="Calibri" panose="020F0502020204030204" pitchFamily="34" charset="0"/>
              </a:rPr>
              <a:t> условия:</a:t>
            </a:r>
            <a:endParaRPr lang="ru-RU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42" name="Объект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292695"/>
              </p:ext>
            </p:extLst>
          </p:nvPr>
        </p:nvGraphicFramePr>
        <p:xfrm>
          <a:off x="7678882" y="5428751"/>
          <a:ext cx="30734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51" name="Equation" r:id="rId10" imgW="3073320" imgH="888840" progId="Equation.3">
                  <p:embed/>
                </p:oleObj>
              </mc:Choice>
              <mc:Fallback>
                <p:oleObj name="Equation" r:id="rId10" imgW="3073320" imgH="8888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78882" y="5428751"/>
                        <a:ext cx="3073400" cy="889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Объект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8313494"/>
              </p:ext>
            </p:extLst>
          </p:nvPr>
        </p:nvGraphicFramePr>
        <p:xfrm>
          <a:off x="7678882" y="4939087"/>
          <a:ext cx="37592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52" name="Equation" r:id="rId12" imgW="3759120" imgH="291960" progId="Equation.3">
                  <p:embed/>
                </p:oleObj>
              </mc:Choice>
              <mc:Fallback>
                <p:oleObj name="Equation" r:id="rId12" imgW="3759120" imgH="2919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78882" y="4939087"/>
                        <a:ext cx="3759200" cy="292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" name="TextBox 49"/>
          <p:cNvSpPr txBox="1"/>
          <p:nvPr/>
        </p:nvSpPr>
        <p:spPr>
          <a:xfrm>
            <a:off x="6635216" y="5404519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1553734" y="5398673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4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10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7090564"/>
              </p:ext>
            </p:extLst>
          </p:nvPr>
        </p:nvGraphicFramePr>
        <p:xfrm>
          <a:off x="5615719" y="498013"/>
          <a:ext cx="6576281" cy="35669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53" name="Picture" r:id="rId14" imgW="5496612" imgH="7693675" progId="Word.Picture.8">
                  <p:embed/>
                </p:oleObj>
              </mc:Choice>
              <mc:Fallback>
                <p:oleObj name="Picture" r:id="rId14" imgW="5496612" imgH="7693675" progId="Word.Picture.8">
                  <p:embed/>
                  <p:pic>
                    <p:nvPicPr>
                      <p:cNvPr id="0" name="Object 135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t="3539" r="623" b="57501"/>
                      <a:stretch>
                        <a:fillRect/>
                      </a:stretch>
                    </p:blipFill>
                    <p:spPr bwMode="auto">
                      <a:xfrm>
                        <a:off x="5615719" y="498013"/>
                        <a:ext cx="6576281" cy="356699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465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4C013C3D-7879-4CC3-BCEB-EF9CA150DDFF}"/>
              </a:ext>
            </a:extLst>
          </p:cNvPr>
          <p:cNvSpPr txBox="1"/>
          <p:nvPr/>
        </p:nvSpPr>
        <p:spPr>
          <a:xfrm>
            <a:off x="140042" y="468232"/>
            <a:ext cx="1191191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Среднее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давление внутри ствола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:</a:t>
            </a:r>
            <a:endParaRPr lang="ru-RU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Давление на дно снаряда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:</a:t>
            </a:r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Давление на дно канала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:</a:t>
            </a:r>
            <a:endParaRPr lang="ru-RU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Распределение давления внутри канала ствола</a:t>
            </a:r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: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endParaRPr lang="ru-RU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12" name="Объект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43184"/>
              </p:ext>
            </p:extLst>
          </p:nvPr>
        </p:nvGraphicFramePr>
        <p:xfrm>
          <a:off x="1263650" y="811398"/>
          <a:ext cx="96647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71" name="Equation" r:id="rId4" imgW="9664560" imgH="774360" progId="Equation.3">
                  <p:embed/>
                </p:oleObj>
              </mc:Choice>
              <mc:Fallback>
                <p:oleObj name="Equation" r:id="rId4" imgW="9664560" imgH="7743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63650" y="811398"/>
                        <a:ext cx="9664700" cy="774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4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6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1.1 Расчет </a:t>
            </a:r>
            <a:r>
              <a:rPr lang="ru-RU" altLang="ru-RU" sz="26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давления в канале </a:t>
            </a:r>
            <a:r>
              <a:rPr lang="ru-RU" altLang="ru-RU" sz="26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ствола </a:t>
            </a:r>
            <a:r>
              <a:rPr lang="en-US" sz="2600" dirty="0" smtClean="0">
                <a:latin typeface="Bookman Old Style" panose="02050604050505020204" pitchFamily="18" charset="0"/>
              </a:rPr>
              <a:t>(</a:t>
            </a:r>
            <a:r>
              <a:rPr lang="ru-RU" sz="2600" dirty="0">
                <a:latin typeface="Bookman Old Style" panose="02050604050505020204" pitchFamily="18" charset="0"/>
              </a:rPr>
              <a:t>до вылета </a:t>
            </a:r>
            <a:r>
              <a:rPr lang="ru-RU" sz="2600" dirty="0" smtClean="0">
                <a:latin typeface="Bookman Old Style" panose="02050604050505020204" pitchFamily="18" charset="0"/>
              </a:rPr>
              <a:t>снаряда из ствола</a:t>
            </a:r>
            <a:r>
              <a:rPr lang="en-US" sz="2600" dirty="0" smtClean="0">
                <a:latin typeface="Bookman Old Style" panose="02050604050505020204" pitchFamily="18" charset="0"/>
              </a:rPr>
              <a:t>)</a:t>
            </a:r>
            <a:endParaRPr lang="ru-RU" sz="2600" dirty="0">
              <a:latin typeface="Bookman Old Style" panose="02050604050505020204" pitchFamily="18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1250372" y="973845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(6)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6" name="Объект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3419586"/>
              </p:ext>
            </p:extLst>
          </p:nvPr>
        </p:nvGraphicFramePr>
        <p:xfrm>
          <a:off x="1263650" y="1930670"/>
          <a:ext cx="92075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72" name="Equation" r:id="rId6" imgW="9207360" imgH="774360" progId="Equation.3">
                  <p:embed/>
                </p:oleObj>
              </mc:Choice>
              <mc:Fallback>
                <p:oleObj name="Equation" r:id="rId6" imgW="9207360" imgH="7743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63650" y="1930670"/>
                        <a:ext cx="9207500" cy="774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Объект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7446859"/>
              </p:ext>
            </p:extLst>
          </p:nvPr>
        </p:nvGraphicFramePr>
        <p:xfrm>
          <a:off x="1263650" y="3003123"/>
          <a:ext cx="73279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73" name="Equation" r:id="rId8" imgW="7327800" imgH="711000" progId="Equation.3">
                  <p:embed/>
                </p:oleObj>
              </mc:Choice>
              <mc:Fallback>
                <p:oleObj name="Equation" r:id="rId8" imgW="7327800" imgH="711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63650" y="3003123"/>
                        <a:ext cx="7327900" cy="711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F5890233-0AFF-4723-82E6-EC208EEA005C}"/>
              </a:ext>
            </a:extLst>
          </p:cNvPr>
          <p:cNvSpPr txBox="1"/>
          <p:nvPr/>
        </p:nvSpPr>
        <p:spPr>
          <a:xfrm>
            <a:off x="154020" y="3937133"/>
            <a:ext cx="45720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1400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20" name="Объект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688598"/>
              </p:ext>
            </p:extLst>
          </p:nvPr>
        </p:nvGraphicFramePr>
        <p:xfrm>
          <a:off x="1263650" y="4249058"/>
          <a:ext cx="91313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74" name="Equation" r:id="rId10" imgW="9131040" imgH="774360" progId="Equation.3">
                  <p:embed/>
                </p:oleObj>
              </mc:Choice>
              <mc:Fallback>
                <p:oleObj name="Equation" r:id="rId10" imgW="9131040" imgH="7743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63650" y="4249058"/>
                        <a:ext cx="9131300" cy="774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/>
          <p:cNvSpPr txBox="1"/>
          <p:nvPr/>
        </p:nvSpPr>
        <p:spPr>
          <a:xfrm>
            <a:off x="11250372" y="2076823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7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1250372" y="3174057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8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1253652" y="4402458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9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577164"/>
              </p:ext>
            </p:extLst>
          </p:nvPr>
        </p:nvGraphicFramePr>
        <p:xfrm>
          <a:off x="2289968" y="5285315"/>
          <a:ext cx="7612063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75" name="Equation" r:id="rId12" imgW="7594560" imgH="761760" progId="Equation.3">
                  <p:embed/>
                </p:oleObj>
              </mc:Choice>
              <mc:Fallback>
                <p:oleObj name="Equation" r:id="rId12" imgW="7594560" imgH="761760" progId="Equation.3">
                  <p:embed/>
                  <p:pic>
                    <p:nvPicPr>
                      <p:cNvPr id="0" name="Object 100"/>
                      <p:cNvPicPr>
                        <a:picLocks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9968" y="5285315"/>
                        <a:ext cx="7612063" cy="762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11174229" y="5481649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10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11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8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4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1.1 Расчет </a:t>
            </a:r>
            <a:r>
              <a:rPr lang="ru-RU" alt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давления в канале </a:t>
            </a:r>
            <a:r>
              <a:rPr lang="ru-RU" alt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ствола </a:t>
            </a:r>
            <a:r>
              <a:rPr lang="en-US" sz="2800" dirty="0">
                <a:latin typeface="Bookman Old Style" panose="02050604050505020204" pitchFamily="18" charset="0"/>
              </a:rPr>
              <a:t>(</a:t>
            </a:r>
            <a:r>
              <a:rPr lang="ru-RU" sz="2800" dirty="0">
                <a:latin typeface="Bookman Old Style" panose="02050604050505020204" pitchFamily="18" charset="0"/>
              </a:rPr>
              <a:t>после вылета </a:t>
            </a:r>
            <a:r>
              <a:rPr lang="ru-RU" sz="2800" dirty="0" smtClean="0">
                <a:latin typeface="Bookman Old Style" panose="02050604050505020204" pitchFamily="18" charset="0"/>
              </a:rPr>
              <a:t>снаряда</a:t>
            </a:r>
            <a:r>
              <a:rPr lang="en-US" sz="2800" dirty="0" smtClean="0">
                <a:latin typeface="Bookman Old Style" panose="02050604050505020204" pitchFamily="18" charset="0"/>
              </a:rPr>
              <a:t>)</a:t>
            </a:r>
            <a:endParaRPr lang="ru-RU" sz="2800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62" name="Объект 61">
            <a:extLst>
              <a:ext uri="{FF2B5EF4-FFF2-40B4-BE49-F238E27FC236}">
                <a16:creationId xmlns:a16="http://schemas.microsoft.com/office/drawing/2014/main" id="{4078811D-5FD0-4A55-97BB-29A6A79798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8923853"/>
              </p:ext>
            </p:extLst>
          </p:nvPr>
        </p:nvGraphicFramePr>
        <p:xfrm>
          <a:off x="464127" y="640153"/>
          <a:ext cx="26797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58" name="Equation" r:id="rId4" imgW="2679480" imgH="711000" progId="Equation.3">
                  <p:embed/>
                </p:oleObj>
              </mc:Choice>
              <mc:Fallback>
                <p:oleObj name="Equation" r:id="rId4" imgW="2679480" imgH="711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127" y="640153"/>
                        <a:ext cx="2679700" cy="711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" name="TextBox 72">
            <a:extLst>
              <a:ext uri="{FF2B5EF4-FFF2-40B4-BE49-F238E27FC236}">
                <a16:creationId xmlns:a16="http://schemas.microsoft.com/office/drawing/2014/main" id="{185AB558-1098-4091-82FC-FC242780B996}"/>
              </a:ext>
            </a:extLst>
          </p:cNvPr>
          <p:cNvSpPr txBox="1"/>
          <p:nvPr/>
        </p:nvSpPr>
        <p:spPr>
          <a:xfrm>
            <a:off x="464127" y="1491820"/>
            <a:ext cx="348261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smtClean="0">
                <a:latin typeface="Bookman Old Style" panose="02050604050505020204" pitchFamily="18" charset="0"/>
              </a:rPr>
              <a:t>начальное условие:</a:t>
            </a:r>
          </a:p>
          <a:p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r>
              <a:rPr lang="ru-RU" dirty="0" smtClean="0">
                <a:latin typeface="Bookman Old Style" panose="02050604050505020204" pitchFamily="18" charset="0"/>
              </a:rPr>
              <a:t>аналитическое </a:t>
            </a:r>
            <a:r>
              <a:rPr lang="ru-RU" dirty="0">
                <a:latin typeface="Bookman Old Style" panose="02050604050505020204" pitchFamily="18" charset="0"/>
              </a:rPr>
              <a:t>решение</a:t>
            </a:r>
            <a:r>
              <a:rPr lang="en-US" dirty="0">
                <a:latin typeface="Bookman Old Style" panose="02050604050505020204" pitchFamily="18" charset="0"/>
              </a:rPr>
              <a:t>:</a:t>
            </a:r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</p:txBody>
      </p:sp>
      <p:graphicFrame>
        <p:nvGraphicFramePr>
          <p:cNvPr id="74" name="Объект 73">
            <a:extLst>
              <a:ext uri="{FF2B5EF4-FFF2-40B4-BE49-F238E27FC236}">
                <a16:creationId xmlns:a16="http://schemas.microsoft.com/office/drawing/2014/main" id="{F6BE370F-7838-4443-9FB0-C1B646DFD9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2041897"/>
              </p:ext>
            </p:extLst>
          </p:nvPr>
        </p:nvGraphicFramePr>
        <p:xfrm>
          <a:off x="464127" y="1887595"/>
          <a:ext cx="1727200" cy="63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59" name="Equation" r:id="rId6" imgW="1726920" imgH="634680" progId="Equation.3">
                  <p:embed/>
                </p:oleObj>
              </mc:Choice>
              <mc:Fallback>
                <p:oleObj name="Equation" r:id="rId6" imgW="1726920" imgH="6346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127" y="1887595"/>
                        <a:ext cx="1727200" cy="635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Объект 75">
            <a:extLst>
              <a:ext uri="{FF2B5EF4-FFF2-40B4-BE49-F238E27FC236}">
                <a16:creationId xmlns:a16="http://schemas.microsoft.com/office/drawing/2014/main" id="{C6E7951E-E5C1-424B-9871-CCB2F48A33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3825565"/>
              </p:ext>
            </p:extLst>
          </p:nvPr>
        </p:nvGraphicFramePr>
        <p:xfrm>
          <a:off x="464127" y="3057931"/>
          <a:ext cx="2070100" cy="74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0" name="Equation" r:id="rId8" imgW="2070000" imgH="749160" progId="Equation.3">
                  <p:embed/>
                </p:oleObj>
              </mc:Choice>
              <mc:Fallback>
                <p:oleObj name="Equation" r:id="rId8" imgW="2070000" imgH="7491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127" y="3057931"/>
                        <a:ext cx="2070100" cy="746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" name="Объект 76">
            <a:extLst>
              <a:ext uri="{FF2B5EF4-FFF2-40B4-BE49-F238E27FC236}">
                <a16:creationId xmlns:a16="http://schemas.microsoft.com/office/drawing/2014/main" id="{E3E59482-4211-4B5F-9E3C-FF6CFE2B14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5146855"/>
              </p:ext>
            </p:extLst>
          </p:nvPr>
        </p:nvGraphicFramePr>
        <p:xfrm>
          <a:off x="3087688" y="3271838"/>
          <a:ext cx="18034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1" name="Equation" r:id="rId10" imgW="1803240" imgH="317160" progId="Equation.3">
                  <p:embed/>
                </p:oleObj>
              </mc:Choice>
              <mc:Fallback>
                <p:oleObj name="Equation" r:id="rId10" imgW="1803240" imgH="3171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87688" y="3271838"/>
                        <a:ext cx="1803400" cy="3175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C366526B-7526-44D5-8A3A-30D690DACF99}"/>
              </a:ext>
            </a:extLst>
          </p:cNvPr>
          <p:cNvSpPr txBox="1"/>
          <p:nvPr/>
        </p:nvSpPr>
        <p:spPr>
          <a:xfrm>
            <a:off x="7437386" y="697114"/>
            <a:ext cx="475461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>
              <a:latin typeface="Bookman Old Style" panose="02050604050505020204" pitchFamily="18" charset="0"/>
            </a:endParaRPr>
          </a:p>
          <a:p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показатель адиабаты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продуктов горения пороха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;</a:t>
            </a:r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–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температура пороховых газов в момент вылета снаряда из канала ствола,</a:t>
            </a:r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которая принимается постоянной в течении всего периода последействия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r>
              <a:rPr lang="en-US" dirty="0" smtClean="0">
                <a:latin typeface="Bookman Old Style" panose="02050604050505020204" pitchFamily="18" charset="0"/>
              </a:rPr>
              <a:t>;</a:t>
            </a: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ru-RU" dirty="0" smtClean="0">
                <a:latin typeface="Bookman Old Style" panose="02050604050505020204" pitchFamily="18" charset="0"/>
              </a:rPr>
              <a:t> плотность продуктов горения</a:t>
            </a:r>
            <a:r>
              <a:rPr lang="en-US" dirty="0" smtClean="0">
                <a:latin typeface="Bookman Old Style" panose="02050604050505020204" pitchFamily="18" charset="0"/>
              </a:rPr>
              <a:t>;</a:t>
            </a:r>
          </a:p>
          <a:p>
            <a:endParaRPr lang="en-US" dirty="0">
              <a:latin typeface="Bookman Old Style" panose="02050604050505020204" pitchFamily="18" charset="0"/>
            </a:endParaRPr>
          </a:p>
          <a:p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– </a:t>
            </a:r>
            <a:r>
              <a:rPr lang="ru-RU" dirty="0" smtClean="0">
                <a:latin typeface="Bookman Old Style" panose="02050604050505020204" pitchFamily="18" charset="0"/>
              </a:rPr>
              <a:t>постоянная расхода</a:t>
            </a:r>
            <a:r>
              <a:rPr lang="en-US" dirty="0" smtClean="0">
                <a:latin typeface="Bookman Old Style" panose="02050604050505020204" pitchFamily="18" charset="0"/>
              </a:rPr>
              <a:t>;</a:t>
            </a:r>
          </a:p>
          <a:p>
            <a:endParaRPr lang="en-US" dirty="0">
              <a:latin typeface="Bookman Old Style" panose="02050604050505020204" pitchFamily="18" charset="0"/>
            </a:endParaRPr>
          </a:p>
          <a:p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– </a:t>
            </a:r>
            <a:r>
              <a:rPr lang="ru-RU" dirty="0" smtClean="0">
                <a:latin typeface="Bookman Old Style" panose="02050604050505020204" pitchFamily="18" charset="0"/>
              </a:rPr>
              <a:t>площадь канала ствола</a:t>
            </a:r>
            <a:r>
              <a:rPr lang="en-US" dirty="0" smtClean="0">
                <a:latin typeface="Bookman Old Style" panose="02050604050505020204" pitchFamily="18" charset="0"/>
              </a:rPr>
              <a:t>;</a:t>
            </a:r>
            <a:endParaRPr lang="ru-RU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79" name="Объект 78">
            <a:extLst>
              <a:ext uri="{FF2B5EF4-FFF2-40B4-BE49-F238E27FC236}">
                <a16:creationId xmlns:a16="http://schemas.microsoft.com/office/drawing/2014/main" id="{E4B77C35-98C9-4D5A-9EB3-48F08BA982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8134658"/>
              </p:ext>
            </p:extLst>
          </p:nvPr>
        </p:nvGraphicFramePr>
        <p:xfrm>
          <a:off x="464127" y="3915856"/>
          <a:ext cx="187960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2" name="Equation" r:id="rId12" imgW="1879560" imgH="672840" progId="Equation.3">
                  <p:embed/>
                </p:oleObj>
              </mc:Choice>
              <mc:Fallback>
                <p:oleObj name="Equation" r:id="rId12" imgW="1879560" imgH="6728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127" y="3915856"/>
                        <a:ext cx="1879600" cy="673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0" name="Объект 79">
            <a:extLst>
              <a:ext uri="{FF2B5EF4-FFF2-40B4-BE49-F238E27FC236}">
                <a16:creationId xmlns:a16="http://schemas.microsoft.com/office/drawing/2014/main" id="{14A486AA-72FD-455B-871F-308E6A90DD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154846"/>
              </p:ext>
            </p:extLst>
          </p:nvPr>
        </p:nvGraphicFramePr>
        <p:xfrm>
          <a:off x="2836132" y="3765332"/>
          <a:ext cx="2019300" cy="84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3" name="Equation" r:id="rId14" imgW="2019240" imgH="850680" progId="Equation.3">
                  <p:embed/>
                </p:oleObj>
              </mc:Choice>
              <mc:Fallback>
                <p:oleObj name="Equation" r:id="rId14" imgW="2019240" imgH="8506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36132" y="3765332"/>
                        <a:ext cx="2019300" cy="847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" name="Объект 80">
            <a:extLst>
              <a:ext uri="{FF2B5EF4-FFF2-40B4-BE49-F238E27FC236}">
                <a16:creationId xmlns:a16="http://schemas.microsoft.com/office/drawing/2014/main" id="{9225F088-7C9F-4B7B-B3C5-83DD688D00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8140074"/>
              </p:ext>
            </p:extLst>
          </p:nvPr>
        </p:nvGraphicFramePr>
        <p:xfrm>
          <a:off x="6754814" y="857253"/>
          <a:ext cx="6604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4" name="Equation" r:id="rId16" imgW="660240" imgH="660240" progId="Equation.3">
                  <p:embed/>
                </p:oleObj>
              </mc:Choice>
              <mc:Fallback>
                <p:oleObj name="Equation" r:id="rId16" imgW="660240" imgH="6602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54814" y="857253"/>
                        <a:ext cx="660400" cy="660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4" name="Объект 83">
            <a:extLst>
              <a:ext uri="{FF2B5EF4-FFF2-40B4-BE49-F238E27FC236}">
                <a16:creationId xmlns:a16="http://schemas.microsoft.com/office/drawing/2014/main" id="{A41AA9D6-B902-4700-966A-13B7BF1C37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3076204"/>
              </p:ext>
            </p:extLst>
          </p:nvPr>
        </p:nvGraphicFramePr>
        <p:xfrm>
          <a:off x="7161214" y="1831025"/>
          <a:ext cx="2540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5" name="Equation" r:id="rId18" imgW="253800" imgH="317160" progId="Equation.3">
                  <p:embed/>
                </p:oleObj>
              </mc:Choice>
              <mc:Fallback>
                <p:oleObj name="Equation" r:id="rId18" imgW="253800" imgH="3171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61214" y="1831025"/>
                        <a:ext cx="254000" cy="3175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TextBox 84"/>
          <p:cNvSpPr txBox="1"/>
          <p:nvPr/>
        </p:nvSpPr>
        <p:spPr>
          <a:xfrm>
            <a:off x="3992602" y="791410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11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3990215" y="2020429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12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443681" y="321301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13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5440573" y="4080099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14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754814" y="455487"/>
            <a:ext cx="551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Bookman Old Style" panose="02050604050505020204" pitchFamily="18" charset="0"/>
              </a:rPr>
              <a:t>где</a:t>
            </a:r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7003650"/>
              </p:ext>
            </p:extLst>
          </p:nvPr>
        </p:nvGraphicFramePr>
        <p:xfrm>
          <a:off x="7067335" y="3476052"/>
          <a:ext cx="3683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6" name="Equation" r:id="rId20" imgW="368280" imgH="291960" progId="Equation.3">
                  <p:embed/>
                </p:oleObj>
              </mc:Choice>
              <mc:Fallback>
                <p:oleObj name="Equation" r:id="rId20" imgW="368280" imgH="2919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067335" y="3476052"/>
                        <a:ext cx="3683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541040"/>
              </p:ext>
            </p:extLst>
          </p:nvPr>
        </p:nvGraphicFramePr>
        <p:xfrm>
          <a:off x="6958014" y="4044171"/>
          <a:ext cx="4572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7" name="Equation" r:id="rId22" imgW="457200" imgH="279360" progId="Equation.3">
                  <p:embed/>
                </p:oleObj>
              </mc:Choice>
              <mc:Fallback>
                <p:oleObj name="Equation" r:id="rId22" imgW="457200" imgH="2793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958014" y="4044171"/>
                        <a:ext cx="4572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7398575"/>
              </p:ext>
            </p:extLst>
          </p:nvPr>
        </p:nvGraphicFramePr>
        <p:xfrm>
          <a:off x="7055511" y="4588956"/>
          <a:ext cx="3810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8" name="Equation" r:id="rId24" imgW="380880" imgH="291960" progId="Equation.3">
                  <p:embed/>
                </p:oleObj>
              </mc:Choice>
              <mc:Fallback>
                <p:oleObj name="Equation" r:id="rId24" imgW="380880" imgH="2919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7055511" y="4588956"/>
                        <a:ext cx="3810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12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85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52">
            <a:extLst>
              <a:ext uri="{FF2B5EF4-FFF2-40B4-BE49-F238E27FC236}">
                <a16:creationId xmlns:a16="http://schemas.microsoft.com/office/drawing/2014/main" id="{4C013C3D-7879-4CC3-BCEB-EF9CA150DDFF}"/>
              </a:ext>
            </a:extLst>
          </p:cNvPr>
          <p:cNvSpPr txBox="1"/>
          <p:nvPr/>
        </p:nvSpPr>
        <p:spPr>
          <a:xfrm>
            <a:off x="5815249" y="2120908"/>
            <a:ext cx="306383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1" dirty="0" smtClean="0">
                <a:latin typeface="Bookman Old Style" panose="02050604050505020204" pitchFamily="18" charset="0"/>
              </a:rPr>
              <a:t>Истечение газов</a:t>
            </a:r>
            <a:endParaRPr lang="en-US" b="1" dirty="0" smtClean="0">
              <a:latin typeface="Bookman Old Style" panose="02050604050505020204" pitchFamily="18" charset="0"/>
            </a:endParaRPr>
          </a:p>
          <a:p>
            <a:pPr algn="just"/>
            <a:r>
              <a:rPr lang="ru-RU" b="1" dirty="0" smtClean="0">
                <a:latin typeface="Bookman Old Style" panose="02050604050505020204" pitchFamily="18" charset="0"/>
              </a:rPr>
              <a:t>через</a:t>
            </a:r>
            <a:r>
              <a:rPr lang="en-US" b="1" dirty="0" smtClean="0">
                <a:latin typeface="Bookman Old Style" panose="02050604050505020204" pitchFamily="18" charset="0"/>
              </a:rPr>
              <a:t> </a:t>
            </a:r>
            <a:r>
              <a:rPr lang="ru-RU" b="1" dirty="0" smtClean="0">
                <a:latin typeface="Bookman Old Style" panose="02050604050505020204" pitchFamily="18" charset="0"/>
              </a:rPr>
              <a:t>образовавшийся зазор</a:t>
            </a:r>
            <a:endParaRPr lang="ru-RU" dirty="0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Объёмный расход:</a:t>
            </a:r>
          </a:p>
          <a:p>
            <a:pPr algn="just"/>
            <a:endParaRPr lang="ru-RU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ru-RU" dirty="0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ru-RU" dirty="0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Скорость истечения:</a:t>
            </a:r>
            <a:endParaRPr lang="ru-RU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6342959" y="313043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4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1.2 Радиальные колебания ствола</a:t>
            </a:r>
            <a:endParaRPr lang="ru-RU" sz="2800" b="1" dirty="0">
              <a:latin typeface="Bookman Old Style" pitchFamily="18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888450" y="2530590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16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7550720"/>
              </p:ext>
            </p:extLst>
          </p:nvPr>
        </p:nvGraphicFramePr>
        <p:xfrm>
          <a:off x="8582111" y="459398"/>
          <a:ext cx="3621087" cy="3535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07" name="Picture" r:id="rId4" imgW="6315817" imgH="5174338" progId="Word.Picture.8">
                  <p:embed/>
                </p:oleObj>
              </mc:Choice>
              <mc:Fallback>
                <p:oleObj name="Picture" r:id="rId4" imgW="6315817" imgH="5174338" progId="Word.Picture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4545" t="16187" r="25017" b="23866"/>
                      <a:stretch>
                        <a:fillRect/>
                      </a:stretch>
                    </p:blipFill>
                    <p:spPr bwMode="auto">
                      <a:xfrm>
                        <a:off x="8582111" y="459398"/>
                        <a:ext cx="3621087" cy="35353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Rectangle 3">
            <a:extLst>
              <a:ext uri="{FF2B5EF4-FFF2-40B4-BE49-F238E27FC236}">
                <a16:creationId xmlns:a16="http://schemas.microsoft.com/office/drawing/2014/main" id="{3396834C-0787-4AAA-9DAD-5DD92D1A5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2777" y="3963320"/>
            <a:ext cx="369042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en-US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</a:t>
            </a:r>
            <a:r>
              <a:rPr lang="en-US" altLang="en-US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ru-RU" altLang="en-US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en-US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kumimoji="0" lang="en-US" altLang="en-US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К постановке задачи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радиальных деформаций ствола</a:t>
            </a:r>
            <a:endParaRPr kumimoji="0" lang="ru-RU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C013C3D-7879-4CC3-BCEB-EF9CA150DDFF}"/>
              </a:ext>
            </a:extLst>
          </p:cNvPr>
          <p:cNvSpPr txBox="1"/>
          <p:nvPr/>
        </p:nvSpPr>
        <p:spPr>
          <a:xfrm>
            <a:off x="199529" y="566978"/>
            <a:ext cx="474046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Bookman Old Style" panose="02050604050505020204" pitchFamily="18" charset="0"/>
              </a:rPr>
              <a:t>Уравнение</a:t>
            </a:r>
            <a:r>
              <a:rPr lang="en-US" b="1" dirty="0">
                <a:latin typeface="Bookman Old Style" panose="02050604050505020204" pitchFamily="18" charset="0"/>
              </a:rPr>
              <a:t> </a:t>
            </a:r>
            <a:r>
              <a:rPr lang="ru-RU" b="1" dirty="0" smtClean="0">
                <a:latin typeface="Bookman Old Style" panose="02050604050505020204" pitchFamily="18" charset="0"/>
              </a:rPr>
              <a:t>НДС в напряжениях:</a:t>
            </a: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r>
              <a:rPr lang="ru-RU" dirty="0" smtClean="0">
                <a:latin typeface="Bookman Old Style" panose="02050604050505020204" pitchFamily="18" charset="0"/>
              </a:rPr>
              <a:t>Связь </a:t>
            </a:r>
            <a:r>
              <a:rPr lang="ru-RU" dirty="0">
                <a:latin typeface="Bookman Old Style" panose="02050604050505020204" pitchFamily="18" charset="0"/>
              </a:rPr>
              <a:t>напряжений и перемещений:</a:t>
            </a:r>
          </a:p>
          <a:p>
            <a:r>
              <a:rPr lang="ru-RU" b="1" dirty="0" smtClean="0">
                <a:latin typeface="Bookman Old Style" panose="02050604050505020204" pitchFamily="18" charset="0"/>
              </a:rPr>
              <a:t> </a:t>
            </a:r>
          </a:p>
          <a:p>
            <a:endParaRPr lang="ru-RU" b="1" dirty="0">
              <a:latin typeface="Bookman Old Style" panose="02050604050505020204" pitchFamily="18" charset="0"/>
            </a:endParaRPr>
          </a:p>
          <a:p>
            <a:endParaRPr lang="ru-RU" b="1" dirty="0" smtClean="0">
              <a:latin typeface="Bookman Old Style" panose="02050604050505020204" pitchFamily="18" charset="0"/>
            </a:endParaRPr>
          </a:p>
          <a:p>
            <a:endParaRPr lang="ru-RU" b="1" dirty="0">
              <a:latin typeface="Bookman Old Style" panose="02050604050505020204" pitchFamily="18" charset="0"/>
            </a:endParaRPr>
          </a:p>
          <a:p>
            <a:endParaRPr lang="ru-RU" b="1" dirty="0" smtClean="0">
              <a:latin typeface="Bookman Old Style" panose="02050604050505020204" pitchFamily="18" charset="0"/>
            </a:endParaRPr>
          </a:p>
          <a:p>
            <a:r>
              <a:rPr lang="ru-RU" b="1" dirty="0" smtClean="0">
                <a:latin typeface="Bookman Old Style" panose="02050604050505020204" pitchFamily="18" charset="0"/>
              </a:rPr>
              <a:t>Уравнение</a:t>
            </a:r>
            <a:r>
              <a:rPr lang="en-US" b="1" dirty="0" smtClean="0">
                <a:latin typeface="Bookman Old Style" panose="02050604050505020204" pitchFamily="18" charset="0"/>
              </a:rPr>
              <a:t> </a:t>
            </a:r>
            <a:r>
              <a:rPr lang="ru-RU" b="1" dirty="0">
                <a:latin typeface="Bookman Old Style" panose="02050604050505020204" pitchFamily="18" charset="0"/>
              </a:rPr>
              <a:t>НДС в перемещениях</a:t>
            </a:r>
            <a:r>
              <a:rPr lang="ru-RU" b="1" dirty="0" smtClean="0">
                <a:latin typeface="Bookman Old Style" panose="02050604050505020204" pitchFamily="18" charset="0"/>
              </a:rPr>
              <a:t>:</a:t>
            </a:r>
            <a:endParaRPr lang="en-US" b="1" dirty="0" smtClean="0">
              <a:latin typeface="Bookman Old Style" panose="02050604050505020204" pitchFamily="18" charset="0"/>
            </a:endParaRPr>
          </a:p>
          <a:p>
            <a:endParaRPr lang="en-US" b="1" dirty="0">
              <a:latin typeface="Bookman Old Style" panose="02050604050505020204" pitchFamily="18" charset="0"/>
            </a:endParaRPr>
          </a:p>
          <a:p>
            <a:endParaRPr lang="en-US" b="1" dirty="0" smtClean="0">
              <a:latin typeface="Bookman Old Style" panose="02050604050505020204" pitchFamily="18" charset="0"/>
            </a:endParaRPr>
          </a:p>
          <a:p>
            <a:endParaRPr lang="en-US" b="1" dirty="0">
              <a:latin typeface="Bookman Old Style" panose="02050604050505020204" pitchFamily="18" charset="0"/>
            </a:endParaRPr>
          </a:p>
          <a:p>
            <a:r>
              <a:rPr lang="ru-RU" b="1" dirty="0">
                <a:latin typeface="Bookman Old Style" panose="02050604050505020204" pitchFamily="18" charset="0"/>
              </a:rPr>
              <a:t>Граничные условия: </a:t>
            </a:r>
            <a:endParaRPr lang="ru-RU" dirty="0">
              <a:latin typeface="Bookman Old Style" panose="02050604050505020204" pitchFamily="18" charset="0"/>
            </a:endParaRPr>
          </a:p>
          <a:p>
            <a:r>
              <a:rPr lang="ru-RU" b="1" dirty="0" smtClean="0">
                <a:latin typeface="Bookman Old Style" panose="02050604050505020204" pitchFamily="18" charset="0"/>
              </a:rPr>
              <a:t> </a:t>
            </a:r>
            <a:endParaRPr lang="ru-RU" dirty="0">
              <a:latin typeface="Bookman Old Style" panose="02050604050505020204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888451" y="1303160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15</a:t>
            </a:r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47672"/>
              </p:ext>
            </p:extLst>
          </p:nvPr>
        </p:nvGraphicFramePr>
        <p:xfrm>
          <a:off x="1435100" y="1057275"/>
          <a:ext cx="2565400" cy="684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08" name="Equation" r:id="rId6" imgW="2565360" imgH="685800" progId="Equation.3">
                  <p:embed/>
                </p:oleObj>
              </mc:Choice>
              <mc:Fallback>
                <p:oleObj name="Equation" r:id="rId6" imgW="2565360" imgH="685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35100" y="1057275"/>
                        <a:ext cx="2565400" cy="6842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1812280"/>
              </p:ext>
            </p:extLst>
          </p:nvPr>
        </p:nvGraphicFramePr>
        <p:xfrm>
          <a:off x="292022" y="2124706"/>
          <a:ext cx="2840037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09" name="Equation" r:id="rId8" imgW="2831760" imgH="1180800" progId="Equation.3">
                  <p:embed/>
                </p:oleObj>
              </mc:Choice>
              <mc:Fallback>
                <p:oleObj name="Equation" r:id="rId8" imgW="2831760" imgH="1180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2022" y="2124706"/>
                        <a:ext cx="2840037" cy="1181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Объект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3394398"/>
              </p:ext>
            </p:extLst>
          </p:nvPr>
        </p:nvGraphicFramePr>
        <p:xfrm>
          <a:off x="3493519" y="2420675"/>
          <a:ext cx="1079500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10" name="Equation" r:id="rId10" imgW="1079280" imgH="596880" progId="Equation.3">
                  <p:embed/>
                </p:oleObj>
              </mc:Choice>
              <mc:Fallback>
                <p:oleObj name="Equation" r:id="rId10" imgW="1079280" imgH="59688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3519" y="2420675"/>
                        <a:ext cx="1079500" cy="596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Объект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59181637"/>
              </p:ext>
            </p:extLst>
          </p:nvPr>
        </p:nvGraphicFramePr>
        <p:xfrm>
          <a:off x="373063" y="3705225"/>
          <a:ext cx="43942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11" name="Equation" r:id="rId12" imgW="4394160" imgH="685800" progId="Equation.3">
                  <p:embed/>
                </p:oleObj>
              </mc:Choice>
              <mc:Fallback>
                <p:oleObj name="Equation" r:id="rId12" imgW="4394160" imgH="685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063" y="3705225"/>
                        <a:ext cx="4394200" cy="6858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TextBox 42"/>
          <p:cNvSpPr txBox="1"/>
          <p:nvPr/>
        </p:nvSpPr>
        <p:spPr>
          <a:xfrm>
            <a:off x="4888446" y="381009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17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6" name="Объект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4813404"/>
              </p:ext>
            </p:extLst>
          </p:nvPr>
        </p:nvGraphicFramePr>
        <p:xfrm>
          <a:off x="296385" y="4879136"/>
          <a:ext cx="3932237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12" name="Equation" r:id="rId14" imgW="3936960" imgH="1130040" progId="Equation.3">
                  <p:embed/>
                </p:oleObj>
              </mc:Choice>
              <mc:Fallback>
                <p:oleObj name="Equation" r:id="rId14" imgW="3936960" imgH="113004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6385" y="4879136"/>
                        <a:ext cx="3932237" cy="1130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Объект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6843198"/>
              </p:ext>
            </p:extLst>
          </p:nvPr>
        </p:nvGraphicFramePr>
        <p:xfrm>
          <a:off x="5815249" y="1057275"/>
          <a:ext cx="12573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13" name="Equation" r:id="rId16" imgW="1257120" imgH="927000" progId="Equation.3">
                  <p:embed/>
                </p:oleObj>
              </mc:Choice>
              <mc:Fallback>
                <p:oleObj name="Equation" r:id="rId16" imgW="1257120" imgH="9270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249" y="1057275"/>
                        <a:ext cx="1257300" cy="927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C013C3D-7879-4CC3-BCEB-EF9CA150DDFF}"/>
              </a:ext>
            </a:extLst>
          </p:cNvPr>
          <p:cNvSpPr txBox="1"/>
          <p:nvPr/>
        </p:nvSpPr>
        <p:spPr>
          <a:xfrm>
            <a:off x="5761329" y="568181"/>
            <a:ext cx="3051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 smtClean="0">
                <a:latin typeface="Bookman Old Style" panose="02050604050505020204" pitchFamily="18" charset="0"/>
              </a:rPr>
              <a:t>Начальные условия: </a:t>
            </a:r>
            <a:endParaRPr lang="ru-RU" dirty="0">
              <a:latin typeface="Bookman Old Style" panose="02050604050505020204" pitchFamily="18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888445" y="5223180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18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529554" y="1303160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19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2" name="Объект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0045602"/>
              </p:ext>
            </p:extLst>
          </p:nvPr>
        </p:nvGraphicFramePr>
        <p:xfrm>
          <a:off x="5815877" y="4665942"/>
          <a:ext cx="2997200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14" name="Equation" r:id="rId18" imgW="2997000" imgH="1168200" progId="Equation.3">
                  <p:embed/>
                </p:oleObj>
              </mc:Choice>
              <mc:Fallback>
                <p:oleObj name="Equation" r:id="rId18" imgW="2997000" imgH="11682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877" y="4665942"/>
                        <a:ext cx="2997200" cy="1168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Объект 2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3892730"/>
              </p:ext>
            </p:extLst>
          </p:nvPr>
        </p:nvGraphicFramePr>
        <p:xfrm>
          <a:off x="5881881" y="3342526"/>
          <a:ext cx="24638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15" name="Equation" r:id="rId20" imgW="2463480" imgH="380880" progId="Equation.3">
                  <p:embed/>
                </p:oleObj>
              </mc:Choice>
              <mc:Fallback>
                <p:oleObj name="Equation" r:id="rId20" imgW="2463480" imgH="38088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2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81881" y="3342526"/>
                        <a:ext cx="2463800" cy="381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13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409376" y="3348360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19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046089" y="5063228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19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92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4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1.3 Постановка </a:t>
            </a:r>
            <a:r>
              <a:rPr lang="ru-RU" altLang="ru-RU" sz="24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задачи продольно-поперечных колебаний ствола</a:t>
            </a:r>
            <a:endParaRPr lang="ru-RU" sz="2400" b="1" dirty="0">
              <a:latin typeface="Bookman Old Style" pitchFamily="18" charset="0"/>
            </a:endParaRPr>
          </a:p>
        </p:txBody>
      </p:sp>
      <p:sp>
        <p:nvSpPr>
          <p:cNvPr id="61" name="Rectangle 3">
            <a:extLst>
              <a:ext uri="{FF2B5EF4-FFF2-40B4-BE49-F238E27FC236}">
                <a16:creationId xmlns:a16="http://schemas.microsoft.com/office/drawing/2014/main" id="{3396834C-0787-4AAA-9DAD-5DD92D1A5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1" y="5594738"/>
            <a:ext cx="8963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en-US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5 </a:t>
            </a:r>
            <a:r>
              <a:rPr kumimoji="0" lang="ru-RU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К </a:t>
            </a:r>
            <a:r>
              <a:rPr lang="ru-RU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постановке задачи</a:t>
            </a:r>
            <a:r>
              <a:rPr lang="en-US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начального прогиба и </a:t>
            </a:r>
            <a:r>
              <a:rPr lang="ru-RU" altLang="en-US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колебаний ствола</a:t>
            </a:r>
            <a:endParaRPr kumimoji="0" lang="ru-RU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14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7112"/>
            <a:ext cx="12192000" cy="510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4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185AB558-1098-4091-82FC-FC242780B996}"/>
              </a:ext>
            </a:extLst>
          </p:cNvPr>
          <p:cNvSpPr txBox="1"/>
          <p:nvPr/>
        </p:nvSpPr>
        <p:spPr>
          <a:xfrm>
            <a:off x="150877" y="482677"/>
            <a:ext cx="6397268" cy="5463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 smtClean="0">
                <a:latin typeface="Bookman Old Style" panose="02050604050505020204" pitchFamily="18" charset="0"/>
              </a:rPr>
              <a:t>Продольные колебания</a:t>
            </a:r>
            <a:r>
              <a:rPr lang="en-US" b="1" dirty="0" smtClean="0">
                <a:latin typeface="Bookman Old Style" panose="02050604050505020204" pitchFamily="18" charset="0"/>
              </a:rPr>
              <a:t>:</a:t>
            </a:r>
            <a:endParaRPr lang="ru-RU" b="1" dirty="0">
              <a:latin typeface="Bookman Old Style" panose="02050604050505020204" pitchFamily="18" charset="0"/>
            </a:endParaRPr>
          </a:p>
          <a:p>
            <a:endParaRPr lang="ru-RU" sz="500" b="1" dirty="0" smtClean="0">
              <a:latin typeface="Bookman Old Style" panose="02050604050505020204" pitchFamily="18" charset="0"/>
            </a:endParaRPr>
          </a:p>
          <a:p>
            <a:endParaRPr lang="ru-RU" b="1" dirty="0">
              <a:latin typeface="Bookman Old Style" panose="02050604050505020204" pitchFamily="18" charset="0"/>
            </a:endParaRPr>
          </a:p>
          <a:p>
            <a:endParaRPr lang="ru-RU" b="1" dirty="0">
              <a:latin typeface="Bookman Old Style" panose="02050604050505020204" pitchFamily="18" charset="0"/>
            </a:endParaRPr>
          </a:p>
          <a:p>
            <a:r>
              <a:rPr lang="ru-RU" b="1" dirty="0" smtClean="0">
                <a:latin typeface="Bookman Old Style" panose="02050604050505020204" pitchFamily="18" charset="0"/>
              </a:rPr>
              <a:t>Вертикальные колебания:</a:t>
            </a:r>
          </a:p>
          <a:p>
            <a:endParaRPr lang="ru-RU" sz="2000" b="1" dirty="0">
              <a:latin typeface="Bookman Old Style" panose="02050604050505020204" pitchFamily="18" charset="0"/>
            </a:endParaRPr>
          </a:p>
          <a:p>
            <a:endParaRPr lang="ru-RU" b="1" dirty="0" smtClean="0">
              <a:latin typeface="Bookman Old Style" panose="02050604050505020204" pitchFamily="18" charset="0"/>
            </a:endParaRPr>
          </a:p>
          <a:p>
            <a:endParaRPr lang="ru-RU" b="1" dirty="0">
              <a:latin typeface="Bookman Old Style" panose="02050604050505020204" pitchFamily="18" charset="0"/>
            </a:endParaRPr>
          </a:p>
          <a:p>
            <a:endParaRPr lang="ru-RU" b="1" dirty="0" smtClean="0">
              <a:latin typeface="Bookman Old Style" panose="02050604050505020204" pitchFamily="18" charset="0"/>
            </a:endParaRPr>
          </a:p>
          <a:p>
            <a:endParaRPr lang="ru-RU" b="1" dirty="0" smtClean="0">
              <a:latin typeface="Bookman Old Style" panose="02050604050505020204" pitchFamily="18" charset="0"/>
            </a:endParaRPr>
          </a:p>
          <a:p>
            <a:r>
              <a:rPr lang="ru-RU" b="1" dirty="0">
                <a:latin typeface="Bookman Old Style" panose="02050604050505020204" pitchFamily="18" charset="0"/>
              </a:rPr>
              <a:t>Горизонтальные </a:t>
            </a:r>
            <a:r>
              <a:rPr lang="ru-RU" b="1" dirty="0" smtClean="0">
                <a:latin typeface="Bookman Old Style" panose="02050604050505020204" pitchFamily="18" charset="0"/>
              </a:rPr>
              <a:t>колебания:</a:t>
            </a:r>
          </a:p>
          <a:p>
            <a:endParaRPr lang="ru-RU" b="1" dirty="0">
              <a:latin typeface="Bookman Old Style" panose="02050604050505020204" pitchFamily="18" charset="0"/>
            </a:endParaRPr>
          </a:p>
          <a:p>
            <a:endParaRPr lang="ru-RU" b="1" dirty="0" smtClean="0">
              <a:latin typeface="Bookman Old Style" panose="02050604050505020204" pitchFamily="18" charset="0"/>
            </a:endParaRPr>
          </a:p>
          <a:p>
            <a:endParaRPr lang="ru-RU" b="1" dirty="0">
              <a:latin typeface="Bookman Old Style" panose="02050604050505020204" pitchFamily="18" charset="0"/>
            </a:endParaRPr>
          </a:p>
          <a:p>
            <a:endParaRPr lang="ru-RU" b="1" dirty="0" smtClean="0">
              <a:latin typeface="Bookman Old Style" panose="02050604050505020204" pitchFamily="18" charset="0"/>
            </a:endParaRPr>
          </a:p>
          <a:p>
            <a:endParaRPr lang="ru-RU" b="1" dirty="0">
              <a:latin typeface="Bookman Old Style" panose="02050604050505020204" pitchFamily="18" charset="0"/>
            </a:endParaRPr>
          </a:p>
          <a:p>
            <a:endParaRPr lang="ru-RU" b="1" dirty="0" smtClean="0">
              <a:latin typeface="Bookman Old Style" panose="02050604050505020204" pitchFamily="18" charset="0"/>
            </a:endParaRPr>
          </a:p>
          <a:p>
            <a:endParaRPr lang="ru-RU" b="1" dirty="0">
              <a:latin typeface="Bookman Old Style" panose="02050604050505020204" pitchFamily="18" charset="0"/>
            </a:endParaRPr>
          </a:p>
          <a:p>
            <a:endParaRPr lang="ru-RU" b="1" dirty="0" smtClean="0">
              <a:latin typeface="Bookman Old Style" panose="02050604050505020204" pitchFamily="18" charset="0"/>
            </a:endParaRPr>
          </a:p>
          <a:p>
            <a:r>
              <a:rPr lang="ru-RU" b="1" dirty="0" smtClean="0">
                <a:latin typeface="Bookman Old Style" panose="02050604050505020204" pitchFamily="18" charset="0"/>
              </a:rPr>
              <a:t>Начальные условия:</a:t>
            </a:r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7164014"/>
              </p:ext>
            </p:extLst>
          </p:nvPr>
        </p:nvGraphicFramePr>
        <p:xfrm>
          <a:off x="150813" y="1668463"/>
          <a:ext cx="6057900" cy="151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44" name="Equation" r:id="rId4" imgW="6057720" imgH="1511280" progId="Equation.3">
                  <p:embed/>
                </p:oleObj>
              </mc:Choice>
              <mc:Fallback>
                <p:oleObj name="Equation" r:id="rId4" imgW="6057720" imgH="15112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0813" y="1668463"/>
                        <a:ext cx="6057900" cy="151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0164621"/>
              </p:ext>
            </p:extLst>
          </p:nvPr>
        </p:nvGraphicFramePr>
        <p:xfrm>
          <a:off x="157163" y="3332163"/>
          <a:ext cx="6070600" cy="151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45" name="Equation" r:id="rId6" imgW="6070320" imgH="1511280" progId="Equation.3">
                  <p:embed/>
                </p:oleObj>
              </mc:Choice>
              <mc:Fallback>
                <p:oleObj name="Equation" r:id="rId6" imgW="6070320" imgH="15112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7163" y="3332163"/>
                        <a:ext cx="6070600" cy="151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Объект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4332976"/>
              </p:ext>
            </p:extLst>
          </p:nvPr>
        </p:nvGraphicFramePr>
        <p:xfrm>
          <a:off x="8005763" y="873125"/>
          <a:ext cx="3629025" cy="260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46" name="Уравнение" r:id="rId8" imgW="3632040" imgH="2603160" progId="Equation.3">
                  <p:embed/>
                </p:oleObj>
              </mc:Choice>
              <mc:Fallback>
                <p:oleObj name="Уравнение" r:id="rId8" imgW="3632040" imgH="26031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05763" y="873125"/>
                        <a:ext cx="3629025" cy="26035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Объект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6104656"/>
              </p:ext>
            </p:extLst>
          </p:nvPr>
        </p:nvGraphicFramePr>
        <p:xfrm>
          <a:off x="6268842" y="3748127"/>
          <a:ext cx="5715000" cy="250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47" name="Equation" r:id="rId10" imgW="5715000" imgH="2501640" progId="Equation.3">
                  <p:embed/>
                </p:oleObj>
              </mc:Choice>
              <mc:Fallback>
                <p:oleObj name="Equation" r:id="rId10" imgW="5715000" imgH="25016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68842" y="3748127"/>
                        <a:ext cx="5715000" cy="2501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Объект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2930358"/>
              </p:ext>
            </p:extLst>
          </p:nvPr>
        </p:nvGraphicFramePr>
        <p:xfrm>
          <a:off x="491278" y="4823882"/>
          <a:ext cx="4818063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48" name="Уравнение" r:id="rId12" imgW="4813200" imgH="736560" progId="Equation.3">
                  <p:embed/>
                </p:oleObj>
              </mc:Choice>
              <mc:Fallback>
                <p:oleObj name="Уравнение" r:id="rId12" imgW="4813200" imgH="7365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1278" y="4823882"/>
                        <a:ext cx="4818063" cy="736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1.3 Продольно-поперечные колебания </a:t>
            </a:r>
            <a:r>
              <a:rPr lang="ru-RU" altLang="ru-RU" sz="28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ствола</a:t>
            </a:r>
            <a:endParaRPr lang="ru-RU" sz="2800" b="1" dirty="0">
              <a:latin typeface="Bookman Old Style" pitchFamily="18" charset="0"/>
            </a:endParaRPr>
          </a:p>
        </p:txBody>
      </p:sp>
      <p:sp>
        <p:nvSpPr>
          <p:cNvPr id="51" name="Скругленный прямоугольник 50"/>
          <p:cNvSpPr/>
          <p:nvPr/>
        </p:nvSpPr>
        <p:spPr>
          <a:xfrm>
            <a:off x="6832096" y="487027"/>
            <a:ext cx="5359904" cy="385970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b="1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Граничные </a:t>
            </a:r>
            <a:r>
              <a:rPr lang="ru-RU" b="1" dirty="0" smtClean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условия</a:t>
            </a:r>
            <a:r>
              <a:rPr lang="en-US" b="1" dirty="0" smtClean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smtClean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на казенном срезе:</a:t>
            </a:r>
            <a:endParaRPr lang="ru-RU" b="1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687106" y="961519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15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687106" y="5850490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18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1555287" y="1541883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(19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1555287" y="519218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20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6" name="Объект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5100316"/>
              </p:ext>
            </p:extLst>
          </p:nvPr>
        </p:nvGraphicFramePr>
        <p:xfrm>
          <a:off x="671459" y="5927332"/>
          <a:ext cx="44577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49" name="Уравнение" r:id="rId14" imgW="4457520" imgH="291960" progId="Equation.3">
                  <p:embed/>
                </p:oleObj>
              </mc:Choice>
              <mc:Fallback>
                <p:oleObj name="Уравнение" r:id="rId14" imgW="4457520" imgH="2919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1459" y="5927332"/>
                        <a:ext cx="4457700" cy="292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Скругленный прямоугольник 29"/>
          <p:cNvSpPr/>
          <p:nvPr/>
        </p:nvSpPr>
        <p:spPr>
          <a:xfrm>
            <a:off x="6832096" y="3429653"/>
            <a:ext cx="5359904" cy="386112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b="1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Граничные </a:t>
            </a:r>
            <a:r>
              <a:rPr lang="ru-RU" b="1" dirty="0" smtClean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условия</a:t>
            </a:r>
            <a:r>
              <a:rPr lang="en-US" b="1" dirty="0" smtClean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smtClean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на дульном срезе:</a:t>
            </a:r>
            <a:endParaRPr lang="ru-RU" b="1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15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4968216"/>
              </p:ext>
            </p:extLst>
          </p:nvPr>
        </p:nvGraphicFramePr>
        <p:xfrm>
          <a:off x="100013" y="796925"/>
          <a:ext cx="47117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50" name="Equation" r:id="rId16" imgW="4711680" imgH="685800" progId="Equation.3">
                  <p:embed/>
                </p:oleObj>
              </mc:Choice>
              <mc:Fallback>
                <p:oleObj name="Equation" r:id="rId16" imgW="471168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0013" y="796925"/>
                        <a:ext cx="47117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5687106" y="2046473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16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687106" y="3745087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17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015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Скругленный прямоугольник 27"/>
          <p:cNvSpPr/>
          <p:nvPr/>
        </p:nvSpPr>
        <p:spPr>
          <a:xfrm>
            <a:off x="13849" y="3349178"/>
            <a:ext cx="4318223" cy="2585323"/>
          </a:xfrm>
          <a:prstGeom prst="roundRect">
            <a:avLst>
              <a:gd name="adj" fmla="val 0"/>
            </a:avLst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граничные условия</a:t>
            </a:r>
            <a:r>
              <a:rPr lang="ru-RU" dirty="0" smtClean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endParaRPr lang="en-US" dirty="0" smtClean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начальное условие</a:t>
            </a:r>
            <a:r>
              <a:rPr lang="en-US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endParaRPr lang="ru-RU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12" name="Объект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5939433"/>
              </p:ext>
            </p:extLst>
          </p:nvPr>
        </p:nvGraphicFramePr>
        <p:xfrm>
          <a:off x="109538" y="3883025"/>
          <a:ext cx="3846512" cy="135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33" name="Equation" r:id="rId4" imgW="3835080" imgH="1358640" progId="Equation.3">
                  <p:embed/>
                </p:oleObj>
              </mc:Choice>
              <mc:Fallback>
                <p:oleObj name="Equation" r:id="rId4" imgW="3835080" imgH="1358640" progId="Equation.3">
                  <p:embed/>
                  <p:pic>
                    <p:nvPicPr>
                      <p:cNvPr id="0" name="Object 182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9538" y="3883025"/>
                        <a:ext cx="3846512" cy="1358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7773870"/>
              </p:ext>
            </p:extLst>
          </p:nvPr>
        </p:nvGraphicFramePr>
        <p:xfrm>
          <a:off x="61796" y="508912"/>
          <a:ext cx="8762889" cy="165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34" name="Picture" r:id="rId6" imgW="5774853" imgH="1099353" progId="Word.Picture.8">
                  <p:embed/>
                </p:oleObj>
              </mc:Choice>
              <mc:Fallback>
                <p:oleObj name="Picture" r:id="rId6" imgW="5774853" imgH="1099353" progId="Word.Picture.8">
                  <p:embed/>
                  <p:pic>
                    <p:nvPicPr>
                      <p:cNvPr id="0" name="Object 912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29" t="-331" r="-1025" b="-1123"/>
                      <a:stretch>
                        <a:fillRect/>
                      </a:stretch>
                    </p:blipFill>
                    <p:spPr bwMode="auto">
                      <a:xfrm>
                        <a:off x="61796" y="508912"/>
                        <a:ext cx="8762889" cy="165119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Скругленный прямоугольник 26"/>
          <p:cNvSpPr/>
          <p:nvPr/>
        </p:nvSpPr>
        <p:spPr>
          <a:xfrm>
            <a:off x="741970" y="4654722"/>
            <a:ext cx="2038187" cy="381129"/>
          </a:xfrm>
          <a:prstGeom prst="roundRect">
            <a:avLst>
              <a:gd name="adj" fmla="val 0"/>
            </a:avLst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1400" dirty="0">
              <a:solidFill>
                <a:schemeClr val="tx1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7" name="Объект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2939552"/>
              </p:ext>
            </p:extLst>
          </p:nvPr>
        </p:nvGraphicFramePr>
        <p:xfrm>
          <a:off x="9149363" y="4367736"/>
          <a:ext cx="29972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35" name="Equation" r:id="rId8" imgW="2997000" imgH="1231560" progId="Equation.3">
                  <p:embed/>
                </p:oleObj>
              </mc:Choice>
              <mc:Fallback>
                <p:oleObj name="Equation" r:id="rId8" imgW="2997000" imgH="1231560" progId="Equation.3">
                  <p:embed/>
                  <p:pic>
                    <p:nvPicPr>
                      <p:cNvPr id="0" name="Picture 116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9363" y="4367736"/>
                        <a:ext cx="2997200" cy="1231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1.4 Постановка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задачи теплового нагружения 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ствола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3972534" y="267386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19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980634" y="5507898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21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978765" y="390177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20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573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20" name="Rectangle 600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3396834C-0787-4AAA-9DAD-5DD92D1A5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87486" y="3404777"/>
            <a:ext cx="3704514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en-US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kumimoji="0" lang="ru-RU" altLang="en-US" b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7 </a:t>
            </a:r>
            <a:r>
              <a:rPr kumimoji="0" lang="ru-RU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К </a:t>
            </a:r>
            <a:r>
              <a:rPr lang="ru-RU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постановке задачи</a:t>
            </a:r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en-US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нагружения поперечного сечения </a:t>
            </a:r>
            <a:r>
              <a:rPr lang="ru-RU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ствола</a:t>
            </a:r>
            <a:endParaRPr kumimoji="0" lang="ru-RU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602044"/>
              </p:ext>
            </p:extLst>
          </p:nvPr>
        </p:nvGraphicFramePr>
        <p:xfrm>
          <a:off x="9149363" y="423266"/>
          <a:ext cx="3042637" cy="2915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36" name="Picture" r:id="rId10" imgW="3617493" imgH="3644600" progId="Word.Picture.8">
                  <p:embed/>
                </p:oleObj>
              </mc:Choice>
              <mc:Fallback>
                <p:oleObj name="Picture" r:id="rId10" imgW="3617493" imgH="3644600" progId="Word.Picture.8">
                  <p:embed/>
                  <p:pic>
                    <p:nvPicPr>
                      <p:cNvPr id="0" name="Object 17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49242" t="4308" r="4721" b="49147"/>
                      <a:stretch>
                        <a:fillRect/>
                      </a:stretch>
                    </p:blipFill>
                    <p:spPr bwMode="auto">
                      <a:xfrm>
                        <a:off x="9149363" y="423266"/>
                        <a:ext cx="3042637" cy="291519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2473161"/>
              </p:ext>
            </p:extLst>
          </p:nvPr>
        </p:nvGraphicFramePr>
        <p:xfrm>
          <a:off x="700553" y="2648215"/>
          <a:ext cx="2944813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37" name="Equation" r:id="rId12" imgW="2946240" imgH="596880" progId="Equation.3">
                  <p:embed/>
                </p:oleObj>
              </mc:Choice>
              <mc:Fallback>
                <p:oleObj name="Equation" r:id="rId12" imgW="2946240" imgH="596880" progId="Equation.3">
                  <p:embed/>
                  <p:pic>
                    <p:nvPicPr>
                      <p:cNvPr id="0" name="Object 180"/>
                      <p:cNvPicPr>
                        <a:picLocks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0553" y="2648215"/>
                        <a:ext cx="2944813" cy="596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Объект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2115895"/>
              </p:ext>
            </p:extLst>
          </p:nvPr>
        </p:nvGraphicFramePr>
        <p:xfrm>
          <a:off x="2024395" y="5696585"/>
          <a:ext cx="1096963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38" name="Equation" r:id="rId14" imgW="1091880" imgH="291960" progId="Equation.3">
                  <p:embed/>
                </p:oleObj>
              </mc:Choice>
              <mc:Fallback>
                <p:oleObj name="Equation" r:id="rId14" imgW="1091880" imgH="291960" progId="Equation.3">
                  <p:embed/>
                  <p:pic>
                    <p:nvPicPr>
                      <p:cNvPr id="0" name="Object 184"/>
                      <p:cNvPicPr>
                        <a:picLocks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24395" y="5696585"/>
                        <a:ext cx="1096963" cy="292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Объект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6843417"/>
              </p:ext>
            </p:extLst>
          </p:nvPr>
        </p:nvGraphicFramePr>
        <p:xfrm>
          <a:off x="4923964" y="3729476"/>
          <a:ext cx="3416300" cy="207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39" name="Equation" r:id="rId16" imgW="3416040" imgH="2070000" progId="Equation.3">
                  <p:embed/>
                </p:oleObj>
              </mc:Choice>
              <mc:Fallback>
                <p:oleObj name="Equation" r:id="rId16" imgW="3416040" imgH="2070000" progId="Equation.3">
                  <p:embed/>
                  <p:pic>
                    <p:nvPicPr>
                      <p:cNvPr id="0" name="Object 18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23964" y="3729476"/>
                        <a:ext cx="3416300" cy="2070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TextBox 77"/>
          <p:cNvSpPr txBox="1"/>
          <p:nvPr/>
        </p:nvSpPr>
        <p:spPr>
          <a:xfrm>
            <a:off x="11555287" y="5075217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23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Rectangle 22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44" name="Скругленный прямоугольник 43"/>
          <p:cNvSpPr/>
          <p:nvPr/>
        </p:nvSpPr>
        <p:spPr>
          <a:xfrm>
            <a:off x="4873079" y="3352711"/>
            <a:ext cx="3073400" cy="381129"/>
          </a:xfrm>
          <a:prstGeom prst="roundRect">
            <a:avLst>
              <a:gd name="adj" fmla="val 0"/>
            </a:avLst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учет нарезов ствола </a:t>
            </a:r>
            <a:r>
              <a:rPr lang="en-US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[1]</a:t>
            </a:r>
            <a:r>
              <a:rPr lang="ru-RU" dirty="0">
                <a:solidFill>
                  <a:schemeClr val="tx1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255540" y="4609007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22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5CDB5B-C6F8-4AEF-AAE9-6761A8FEB7A8}"/>
              </a:ext>
            </a:extLst>
          </p:cNvPr>
          <p:cNvSpPr txBox="1"/>
          <p:nvPr/>
        </p:nvSpPr>
        <p:spPr>
          <a:xfrm>
            <a:off x="0" y="6054905"/>
            <a:ext cx="1219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Bookman Old Style" panose="02050604050505020204" pitchFamily="18" charset="0"/>
              </a:rPr>
              <a:t>[1] </a:t>
            </a:r>
            <a:r>
              <a:rPr lang="ru-RU" sz="1600" dirty="0">
                <a:latin typeface="Bookman Old Style" panose="02050604050505020204" pitchFamily="18" charset="0"/>
              </a:rPr>
              <a:t>Михеев М. А., Михеева И. М. Основы теплопередачи. Изд. 2-е, стереотип. </a:t>
            </a:r>
            <a:r>
              <a:rPr lang="ru-RU" altLang="ru-RU" sz="16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ru-RU" sz="1600" dirty="0">
                <a:latin typeface="Bookman Old Style" panose="02050604050505020204" pitchFamily="18" charset="0"/>
              </a:rPr>
              <a:t>М.</a:t>
            </a:r>
            <a:r>
              <a:rPr lang="en-US" sz="1600" dirty="0">
                <a:latin typeface="Bookman Old Style" panose="02050604050505020204" pitchFamily="18" charset="0"/>
              </a:rPr>
              <a:t>:</a:t>
            </a:r>
            <a:r>
              <a:rPr lang="ru-RU" sz="1600" dirty="0">
                <a:latin typeface="Bookman Old Style" panose="02050604050505020204" pitchFamily="18" charset="0"/>
              </a:rPr>
              <a:t> «Энергия»</a:t>
            </a:r>
            <a:r>
              <a:rPr lang="en-US" sz="1600" dirty="0">
                <a:latin typeface="Bookman Old Style" panose="02050604050505020204" pitchFamily="18" charset="0"/>
              </a:rPr>
              <a:t>.</a:t>
            </a:r>
            <a:r>
              <a:rPr lang="ru-RU" sz="1600" dirty="0">
                <a:latin typeface="Bookman Old Style" panose="02050604050505020204" pitchFamily="18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ru-RU" sz="1600" dirty="0">
                <a:latin typeface="Bookman Old Style" panose="02050604050505020204" pitchFamily="18" charset="0"/>
              </a:rPr>
              <a:t>1977. </a:t>
            </a:r>
            <a:r>
              <a:rPr lang="ru-RU" altLang="ru-RU" sz="16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</a:t>
            </a:r>
            <a:r>
              <a:rPr lang="ru-RU" sz="1600" dirty="0">
                <a:latin typeface="Bookman Old Style" panose="02050604050505020204" pitchFamily="18" charset="0"/>
              </a:rPr>
              <a:t> 344 с.</a:t>
            </a: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3396834C-0787-4AAA-9DAD-5DD92D1A5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31" y="2149728"/>
            <a:ext cx="875325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en-US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6 </a:t>
            </a:r>
            <a:r>
              <a:rPr kumimoji="0" lang="ru-RU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Продольное сечение ствола</a:t>
            </a:r>
            <a:endParaRPr kumimoji="0" lang="ru-RU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16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118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31" name="Rectangle 16"/>
          <p:cNvSpPr>
            <a:spLocks noChangeArrowheads="1"/>
          </p:cNvSpPr>
          <p:nvPr/>
        </p:nvSpPr>
        <p:spPr bwMode="auto">
          <a:xfrm>
            <a:off x="131073" y="3919041"/>
            <a:ext cx="5827692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8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Ориентация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системы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координат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1.5 Постановка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задачи внешней баллистики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17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graphicFrame>
        <p:nvGraphicFramePr>
          <p:cNvPr id="3" name="Объект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8285762"/>
              </p:ext>
            </p:extLst>
          </p:nvPr>
        </p:nvGraphicFramePr>
        <p:xfrm>
          <a:off x="0" y="465463"/>
          <a:ext cx="6089839" cy="36267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48" name="Picture" r:id="rId4" imgW="3877564" imgH="2277020" progId="Word.Picture.8">
                  <p:embed/>
                </p:oleObj>
              </mc:Choice>
              <mc:Fallback>
                <p:oleObj name="Picture" r:id="rId4" imgW="3877564" imgH="2277020" progId="Word.Picture.8">
                  <p:embed/>
                  <p:pic>
                    <p:nvPicPr>
                      <p:cNvPr id="0" name="Object 1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465463"/>
                        <a:ext cx="6089839" cy="362670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Прямоугольник 10"/>
          <p:cNvSpPr/>
          <p:nvPr/>
        </p:nvSpPr>
        <p:spPr>
          <a:xfrm>
            <a:off x="5853757" y="759870"/>
            <a:ext cx="42378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Координаты центра масс снаряда:</a:t>
            </a:r>
            <a:endParaRPr lang="ru-RU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9DAC6ECC-E7BC-45E6-BF00-139D1A2310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144310"/>
              </p:ext>
            </p:extLst>
          </p:nvPr>
        </p:nvGraphicFramePr>
        <p:xfrm>
          <a:off x="5853757" y="1156589"/>
          <a:ext cx="5549900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49" name="Equation" r:id="rId6" imgW="5549760" imgH="558720" progId="Equation.3">
                  <p:embed/>
                </p:oleObj>
              </mc:Choice>
              <mc:Fallback>
                <p:oleObj name="Equation" r:id="rId6" imgW="5549760" imgH="55872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53757" y="1156589"/>
                        <a:ext cx="5549900" cy="558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1555287" y="1238891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24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5853757" y="1943187"/>
            <a:ext cx="28696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Уравнения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движения:</a:t>
            </a:r>
            <a:endParaRPr lang="ru-RU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15" name="Объект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0364075"/>
              </p:ext>
            </p:extLst>
          </p:nvPr>
        </p:nvGraphicFramePr>
        <p:xfrm>
          <a:off x="6167337" y="2345016"/>
          <a:ext cx="2628900" cy="199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50" name="Equation" r:id="rId8" imgW="2628720" imgH="1993680" progId="Equation.3">
                  <p:embed/>
                </p:oleObj>
              </mc:Choice>
              <mc:Fallback>
                <p:oleObj name="Equation" r:id="rId8" imgW="2628720" imgH="199368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67337" y="2345016"/>
                        <a:ext cx="2628900" cy="1993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Объект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3337599"/>
              </p:ext>
            </p:extLst>
          </p:nvPr>
        </p:nvGraphicFramePr>
        <p:xfrm>
          <a:off x="9590088" y="2408238"/>
          <a:ext cx="19304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51" name="Equation" r:id="rId10" imgW="1930320" imgH="609480" progId="Equation.3">
                  <p:embed/>
                </p:oleObj>
              </mc:Choice>
              <mc:Fallback>
                <p:oleObj name="Equation" r:id="rId10" imgW="1930320" imgH="60948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90088" y="2408238"/>
                        <a:ext cx="1930400" cy="609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736F9B6-6C54-4834-85C3-18B8D7AB054C}"/>
              </a:ext>
            </a:extLst>
          </p:cNvPr>
          <p:cNvSpPr/>
          <p:nvPr/>
        </p:nvSpPr>
        <p:spPr>
          <a:xfrm>
            <a:off x="9168477" y="1943187"/>
            <a:ext cx="27751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Bookman Old Style" panose="02050604050505020204" pitchFamily="18" charset="0"/>
              </a:rPr>
              <a:t>Уравнение вращения:</a:t>
            </a:r>
            <a:endParaRPr lang="ru-RU" dirty="0">
              <a:latin typeface="Bookman Old Style" panose="020506040505050202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964487" y="3157300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26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55287" y="2537763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25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342900" y="4297990"/>
            <a:ext cx="118491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где</a:t>
            </a:r>
          </a:p>
          <a:p>
            <a:r>
              <a:rPr lang="en-US" i="1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x</a:t>
            </a:r>
            <a:r>
              <a:rPr lang="ru-RU" baseline="-250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дальность в плоскости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стрельбы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; </a:t>
            </a:r>
            <a:r>
              <a:rPr lang="en-US" i="1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y</a:t>
            </a:r>
            <a:r>
              <a:rPr lang="ru-RU" baseline="-250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–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высота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полета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снаряда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; </a:t>
            </a:r>
            <a:r>
              <a:rPr lang="en-US" i="1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z</a:t>
            </a:r>
            <a:r>
              <a:rPr lang="ru-RU" baseline="-250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</a:t>
            </a:r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боковое отклонение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;</a:t>
            </a:r>
          </a:p>
          <a:p>
            <a:r>
              <a:rPr lang="en-US" i="1" dirty="0" err="1" smtClean="0">
                <a:latin typeface="Bookman Old Style" panose="02050604050505020204" pitchFamily="18" charset="0"/>
              </a:rPr>
              <a:t>V</a:t>
            </a:r>
            <a:r>
              <a:rPr lang="en-US" i="1" baseline="-25000" dirty="0" err="1" smtClean="0">
                <a:latin typeface="Bookman Old Style" panose="02050604050505020204" pitchFamily="18" charset="0"/>
              </a:rPr>
              <a:t>k</a:t>
            </a:r>
            <a:r>
              <a:rPr lang="en-US" dirty="0" smtClean="0">
                <a:latin typeface="Bookman Old Style" panose="02050604050505020204" pitchFamily="18" charset="0"/>
              </a:rPr>
              <a:t> – </a:t>
            </a:r>
            <a:r>
              <a:rPr lang="ru-RU" dirty="0" smtClean="0">
                <a:latin typeface="Bookman Old Style" panose="02050604050505020204" pitchFamily="18" charset="0"/>
              </a:rPr>
              <a:t>скорость </a:t>
            </a:r>
            <a:r>
              <a:rPr lang="ru-RU" dirty="0">
                <a:latin typeface="Bookman Old Style" panose="02050604050505020204" pitchFamily="18" charset="0"/>
              </a:rPr>
              <a:t>центра масс снаряда в стартовой системе </a:t>
            </a:r>
            <a:r>
              <a:rPr lang="ru-RU" dirty="0" smtClean="0">
                <a:latin typeface="Bookman Old Style" panose="02050604050505020204" pitchFamily="18" charset="0"/>
              </a:rPr>
              <a:t>координат</a:t>
            </a:r>
            <a:r>
              <a:rPr lang="en-US" dirty="0" smtClean="0">
                <a:latin typeface="Bookman Old Style" panose="02050604050505020204" pitchFamily="18" charset="0"/>
              </a:rPr>
              <a:t>;</a:t>
            </a: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                     –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ru-RU" dirty="0" smtClean="0">
                <a:latin typeface="Bookman Old Style" panose="02050604050505020204" pitchFamily="18" charset="0"/>
              </a:rPr>
              <a:t>скоростной напор воздуха</a:t>
            </a:r>
            <a:r>
              <a:rPr lang="en-US" dirty="0" smtClean="0">
                <a:latin typeface="Bookman Old Style" panose="02050604050505020204" pitchFamily="18" charset="0"/>
              </a:rPr>
              <a:t>;                     – </a:t>
            </a:r>
            <a:r>
              <a:rPr lang="ru-RU" dirty="0" smtClean="0">
                <a:latin typeface="Bookman Old Style" panose="02050604050505020204" pitchFamily="18" charset="0"/>
              </a:rPr>
              <a:t>коэффициенты </a:t>
            </a:r>
            <a:r>
              <a:rPr lang="ru-RU" dirty="0">
                <a:latin typeface="Bookman Old Style" panose="02050604050505020204" pitchFamily="18" charset="0"/>
              </a:rPr>
              <a:t>проекций аэродинамической силы сопротивления на оси траекторной системы координат</a:t>
            </a:r>
            <a:r>
              <a:rPr lang="ru-RU" dirty="0" smtClean="0">
                <a:latin typeface="Bookman Old Style" panose="02050604050505020204" pitchFamily="18" charset="0"/>
              </a:rPr>
              <a:t>;</a:t>
            </a:r>
            <a:endParaRPr lang="en-US" dirty="0" smtClean="0">
              <a:latin typeface="Bookman Old Style" panose="02050604050505020204" pitchFamily="18" charset="0"/>
            </a:endParaRPr>
          </a:p>
          <a:p>
            <a:r>
              <a:rPr lang="en-US" dirty="0" smtClean="0">
                <a:latin typeface="Bookman Old Style" panose="02050604050505020204" pitchFamily="18" charset="0"/>
              </a:rPr>
              <a:t>    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 </a:t>
            </a:r>
            <a:r>
              <a:rPr lang="ru-RU" dirty="0" smtClean="0">
                <a:latin typeface="Bookman Old Style" panose="02050604050505020204" pitchFamily="18" charset="0"/>
              </a:rPr>
              <a:t>коэффициент </a:t>
            </a:r>
            <a:r>
              <a:rPr lang="ru-RU" dirty="0">
                <a:latin typeface="Bookman Old Style" panose="02050604050505020204" pitchFamily="18" charset="0"/>
              </a:rPr>
              <a:t>аэродинамического аксиального демпфирующего </a:t>
            </a:r>
            <a:r>
              <a:rPr lang="ru-RU" dirty="0" smtClean="0">
                <a:latin typeface="Bookman Old Style" panose="02050604050505020204" pitchFamily="18" charset="0"/>
              </a:rPr>
              <a:t>момента</a:t>
            </a:r>
            <a:r>
              <a:rPr lang="en-US" dirty="0">
                <a:latin typeface="Bookman Old Style" panose="02050604050505020204" pitchFamily="18" charset="0"/>
              </a:rPr>
              <a:t>.</a:t>
            </a:r>
            <a:endParaRPr lang="ru-RU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36" name="Объект 35">
            <a:extLst>
              <a:ext uri="{FF2B5EF4-FFF2-40B4-BE49-F238E27FC236}">
                <a16:creationId xmlns:a16="http://schemas.microsoft.com/office/drawing/2014/main" id="{45F9D7FC-5B6A-4FF5-A571-BD1500C686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000055"/>
              </p:ext>
            </p:extLst>
          </p:nvPr>
        </p:nvGraphicFramePr>
        <p:xfrm>
          <a:off x="373079" y="5138486"/>
          <a:ext cx="14351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52" name="Equation" r:id="rId12" imgW="1434960" imgH="685800" progId="Equation.3">
                  <p:embed/>
                </p:oleObj>
              </mc:Choice>
              <mc:Fallback>
                <p:oleObj name="Equation" r:id="rId12" imgW="1434960" imgH="685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079" y="5138486"/>
                        <a:ext cx="1435100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Объект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6179928"/>
              </p:ext>
            </p:extLst>
          </p:nvPr>
        </p:nvGraphicFramePr>
        <p:xfrm>
          <a:off x="5600700" y="5432535"/>
          <a:ext cx="13335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53" name="Equation" r:id="rId14" imgW="1333440" imgH="342720" progId="Equation.3">
                  <p:embed/>
                </p:oleObj>
              </mc:Choice>
              <mc:Fallback>
                <p:oleObj name="Equation" r:id="rId14" imgW="1333440" imgH="3427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600700" y="5432535"/>
                        <a:ext cx="13335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Объект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5123789"/>
              </p:ext>
            </p:extLst>
          </p:nvPr>
        </p:nvGraphicFramePr>
        <p:xfrm>
          <a:off x="373079" y="6003718"/>
          <a:ext cx="3048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54" name="Equation" r:id="rId16" imgW="304560" imgH="291960" progId="Equation.3">
                  <p:embed/>
                </p:oleObj>
              </mc:Choice>
              <mc:Fallback>
                <p:oleObj name="Equation" r:id="rId16" imgW="304560" imgH="2919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73079" y="6003718"/>
                        <a:ext cx="3048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260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34" name="Прямоугольник 33"/>
          <p:cNvSpPr/>
          <p:nvPr/>
        </p:nvSpPr>
        <p:spPr>
          <a:xfrm>
            <a:off x="169151" y="2335083"/>
            <a:ext cx="1202284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Начальные </a:t>
            </a:r>
            <a:r>
              <a:rPr 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условия:</a:t>
            </a:r>
          </a:p>
          <a:p>
            <a:r>
              <a:rPr lang="ru-RU" dirty="0" smtClean="0">
                <a:latin typeface="Bookman Old Style" panose="02050604050505020204" pitchFamily="18" charset="0"/>
              </a:rPr>
              <a:t>Скорость снаряда:                         Угловые </a:t>
            </a:r>
            <a:r>
              <a:rPr lang="ru-RU" dirty="0">
                <a:latin typeface="Bookman Old Style" panose="02050604050505020204" pitchFamily="18" charset="0"/>
              </a:rPr>
              <a:t>скорости:                                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Координаты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снаряда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:</a:t>
            </a:r>
          </a:p>
          <a:p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r>
              <a:rPr lang="ru-RU" dirty="0" smtClean="0">
                <a:latin typeface="Bookman Old Style" panose="02050604050505020204" pitchFamily="18" charset="0"/>
              </a:rPr>
              <a:t>Угол наклона траектории:              Углы нутации:</a:t>
            </a:r>
          </a:p>
          <a:p>
            <a:endParaRPr lang="ru-RU" dirty="0">
              <a:latin typeface="Bookman Old Style" panose="02050604050505020204" pitchFamily="18" charset="0"/>
            </a:endParaRPr>
          </a:p>
          <a:p>
            <a:endParaRPr lang="ru-RU" dirty="0" smtClean="0">
              <a:latin typeface="Bookman Old Style" panose="020506040505050202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  <a:p>
            <a:r>
              <a:rPr lang="ru-RU" dirty="0" smtClean="0">
                <a:latin typeface="Bookman Old Style" panose="02050604050505020204" pitchFamily="18" charset="0"/>
              </a:rPr>
              <a:t>где      </a:t>
            </a:r>
            <a:r>
              <a:rPr lang="en-US" dirty="0" smtClean="0">
                <a:latin typeface="Bookman Old Style" panose="02050604050505020204" pitchFamily="18" charset="0"/>
              </a:rPr>
              <a:t>      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угловое смещение дульного среза в вертикальной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и горизонтальной плоскостях соответственно </a:t>
            </a:r>
            <a:r>
              <a:rPr lang="ru-RU" dirty="0" smtClean="0">
                <a:latin typeface="Bookman Old Style" panose="02050604050505020204" pitchFamily="18" charset="0"/>
              </a:rPr>
              <a:t>в момент вылета снаряда</a:t>
            </a:r>
            <a:r>
              <a:rPr lang="en-US" dirty="0" smtClean="0">
                <a:latin typeface="Bookman Old Style" panose="02050604050505020204" pitchFamily="18" charset="0"/>
              </a:rPr>
              <a:t>;</a:t>
            </a:r>
            <a:r>
              <a:rPr lang="ru-RU" dirty="0" smtClean="0">
                <a:latin typeface="Bookman Old Style" panose="02050604050505020204" pitchFamily="18" charset="0"/>
              </a:rPr>
              <a:t> </a:t>
            </a:r>
            <a:r>
              <a:rPr lang="en-US" dirty="0" smtClean="0">
                <a:latin typeface="Bookman Old Style" panose="02050604050505020204" pitchFamily="18" charset="0"/>
              </a:rPr>
              <a:t>               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ru-RU" dirty="0" smtClean="0">
                <a:latin typeface="Bookman Old Style" panose="02050604050505020204" pitchFamily="18" charset="0"/>
              </a:rPr>
              <a:t> перемещения дульного среза относительно начального положения в продольном, вертикальном и горизонтальном направлении соответственно</a:t>
            </a:r>
            <a:r>
              <a:rPr lang="en-US" dirty="0" smtClean="0">
                <a:latin typeface="Bookman Old Style" panose="02050604050505020204" pitchFamily="18" charset="0"/>
              </a:rPr>
              <a:t>; </a:t>
            </a:r>
            <a:r>
              <a:rPr lang="ru-RU" dirty="0" smtClean="0">
                <a:latin typeface="Bookman Old Style" panose="02050604050505020204" pitchFamily="18" charset="0"/>
              </a:rPr>
              <a:t>                         </a:t>
            </a:r>
          </a:p>
          <a:p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            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скорость перемещений дульного среза </a:t>
            </a:r>
            <a:r>
              <a:rPr lang="ru-RU" dirty="0">
                <a:latin typeface="Bookman Old Style" panose="02050604050505020204" pitchFamily="18" charset="0"/>
              </a:rPr>
              <a:t>в продольном, вертикальном и горизонтальном направлении </a:t>
            </a:r>
            <a:r>
              <a:rPr lang="ru-RU" dirty="0" smtClean="0">
                <a:latin typeface="Bookman Old Style" panose="02050604050505020204" pitchFamily="18" charset="0"/>
              </a:rPr>
              <a:t>соответственно.</a:t>
            </a:r>
            <a:endParaRPr lang="en-US" dirty="0" smtClean="0">
              <a:latin typeface="Bookman Old Style" panose="02050604050505020204" pitchFamily="18" charset="0"/>
            </a:endParaRPr>
          </a:p>
          <a:p>
            <a:endParaRPr lang="ru-RU" dirty="0">
              <a:latin typeface="Bookman Old Style" panose="02050604050505020204" pitchFamily="18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E9F616D-7E38-4196-A345-2CC69BDCB1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139319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3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1.6 Постановка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задачи внешней баллистики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732995" y="1308227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27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Прямоугольник 48"/>
          <p:cNvSpPr/>
          <p:nvPr/>
        </p:nvSpPr>
        <p:spPr>
          <a:xfrm>
            <a:off x="54795" y="509004"/>
            <a:ext cx="3357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Уравнения углов нутации:</a:t>
            </a:r>
            <a:endParaRPr lang="ru-RU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50" name="Объект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5457975"/>
              </p:ext>
            </p:extLst>
          </p:nvPr>
        </p:nvGraphicFramePr>
        <p:xfrm>
          <a:off x="169151" y="912996"/>
          <a:ext cx="3309938" cy="1303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17" name="Equation" r:id="rId4" imgW="3314520" imgH="1307880" progId="Equation.3">
                  <p:embed/>
                </p:oleObj>
              </mc:Choice>
              <mc:Fallback>
                <p:oleObj name="Equation" r:id="rId4" imgW="3314520" imgH="1307880" progId="Equation.3">
                  <p:embed/>
                  <p:pic>
                    <p:nvPicPr>
                      <p:cNvPr id="50" name="Объект 4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9151" y="912996"/>
                        <a:ext cx="3309938" cy="13033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Объект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5837430"/>
              </p:ext>
            </p:extLst>
          </p:nvPr>
        </p:nvGraphicFramePr>
        <p:xfrm>
          <a:off x="4841767" y="885477"/>
          <a:ext cx="2894013" cy="1365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18" name="Equation" r:id="rId6" imgW="2895480" imgH="1358640" progId="Equation.3">
                  <p:embed/>
                </p:oleObj>
              </mc:Choice>
              <mc:Fallback>
                <p:oleObj name="Equation" r:id="rId6" imgW="2895480" imgH="1358640" progId="Equation.3">
                  <p:embed/>
                  <p:pic>
                    <p:nvPicPr>
                      <p:cNvPr id="51" name="Объект 5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41767" y="885477"/>
                        <a:ext cx="2894013" cy="13652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Прямоугольник 51"/>
          <p:cNvSpPr/>
          <p:nvPr/>
        </p:nvSpPr>
        <p:spPr>
          <a:xfrm>
            <a:off x="4678009" y="481502"/>
            <a:ext cx="75139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Уравнения изменения экваториальной угловой скорости:</a:t>
            </a:r>
            <a:endParaRPr lang="ru-RU" dirty="0">
              <a:latin typeface="Bookman Old Style" panose="02050604050505020204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853237" y="131275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29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8" name="Объект 5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1151306"/>
              </p:ext>
            </p:extLst>
          </p:nvPr>
        </p:nvGraphicFramePr>
        <p:xfrm>
          <a:off x="276451" y="3148761"/>
          <a:ext cx="2633663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19" name="Equation" r:id="rId8" imgW="2641320" imgH="457200" progId="Equation.3">
                  <p:embed/>
                </p:oleObj>
              </mc:Choice>
              <mc:Fallback>
                <p:oleObj name="Equation" r:id="rId8" imgW="2641320" imgH="457200" progId="Equation.3">
                  <p:embed/>
                  <p:pic>
                    <p:nvPicPr>
                      <p:cNvPr id="58" name="Объект 57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6451" y="3148761"/>
                        <a:ext cx="2633663" cy="457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" name="Объект 5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8375556"/>
              </p:ext>
            </p:extLst>
          </p:nvPr>
        </p:nvGraphicFramePr>
        <p:xfrm>
          <a:off x="3585808" y="2986139"/>
          <a:ext cx="47244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20" name="Equation" r:id="rId10" imgW="4724280" imgH="749160" progId="Equation.3">
                  <p:embed/>
                </p:oleObj>
              </mc:Choice>
              <mc:Fallback>
                <p:oleObj name="Equation" r:id="rId10" imgW="4724280" imgH="749160" progId="Equation.3">
                  <p:embed/>
                  <p:pic>
                    <p:nvPicPr>
                      <p:cNvPr id="59" name="Объект 58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85808" y="2986139"/>
                        <a:ext cx="4724400" cy="749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0" name="Объект 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4748078"/>
              </p:ext>
            </p:extLst>
          </p:nvPr>
        </p:nvGraphicFramePr>
        <p:xfrm>
          <a:off x="882650" y="4073525"/>
          <a:ext cx="170180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21" name="Equation" r:id="rId12" imgW="1701720" imgH="672840" progId="Equation.3">
                  <p:embed/>
                </p:oleObj>
              </mc:Choice>
              <mc:Fallback>
                <p:oleObj name="Equation" r:id="rId12" imgW="1701720" imgH="672840" progId="Equation.3">
                  <p:embed/>
                  <p:pic>
                    <p:nvPicPr>
                      <p:cNvPr id="60" name="Объект 59"/>
                      <p:cNvPicPr>
                        <a:picLocks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2650" y="4073525"/>
                        <a:ext cx="1701800" cy="673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" name="Объект 6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5910645"/>
              </p:ext>
            </p:extLst>
          </p:nvPr>
        </p:nvGraphicFramePr>
        <p:xfrm>
          <a:off x="8435004" y="2986139"/>
          <a:ext cx="36322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22" name="Equation" r:id="rId14" imgW="3632040" imgH="977760" progId="Equation.3">
                  <p:embed/>
                </p:oleObj>
              </mc:Choice>
              <mc:Fallback>
                <p:oleObj name="Equation" r:id="rId14" imgW="3632040" imgH="977760" progId="Equation.3">
                  <p:embed/>
                  <p:pic>
                    <p:nvPicPr>
                      <p:cNvPr id="62" name="Объект 61"/>
                      <p:cNvPicPr>
                        <a:picLocks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35004" y="2986139"/>
                        <a:ext cx="3632200" cy="977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Объект 6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3832525"/>
              </p:ext>
            </p:extLst>
          </p:nvPr>
        </p:nvGraphicFramePr>
        <p:xfrm>
          <a:off x="3585808" y="4073358"/>
          <a:ext cx="42799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23" name="Уравнение" r:id="rId16" imgW="4279680" imgH="723600" progId="Equation.3">
                  <p:embed/>
                </p:oleObj>
              </mc:Choice>
              <mc:Fallback>
                <p:oleObj name="Уравнение" r:id="rId16" imgW="4279680" imgH="723600" progId="Equation.3">
                  <p:embed/>
                  <p:pic>
                    <p:nvPicPr>
                      <p:cNvPr id="64" name="Объект 63"/>
                      <p:cNvPicPr>
                        <a:picLocks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85808" y="4073358"/>
                        <a:ext cx="4279900" cy="723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18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56473"/>
              </p:ext>
            </p:extLst>
          </p:nvPr>
        </p:nvGraphicFramePr>
        <p:xfrm>
          <a:off x="776713" y="4879519"/>
          <a:ext cx="6477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24" name="Equation" r:id="rId18" imgW="647640" imgH="317160" progId="Equation.3">
                  <p:embed/>
                </p:oleObj>
              </mc:Choice>
              <mc:Fallback>
                <p:oleObj name="Equation" r:id="rId18" imgW="647640" imgH="3171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76713" y="4879519"/>
                        <a:ext cx="6477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582807"/>
              </p:ext>
            </p:extLst>
          </p:nvPr>
        </p:nvGraphicFramePr>
        <p:xfrm>
          <a:off x="5246106" y="5145122"/>
          <a:ext cx="10414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25" name="Equation" r:id="rId20" imgW="1041120" imgH="330120" progId="Equation.3">
                  <p:embed/>
                </p:oleObj>
              </mc:Choice>
              <mc:Fallback>
                <p:oleObj name="Equation" r:id="rId20" imgW="104112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246106" y="5145122"/>
                        <a:ext cx="10414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Объект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0420622"/>
              </p:ext>
            </p:extLst>
          </p:nvPr>
        </p:nvGraphicFramePr>
        <p:xfrm>
          <a:off x="276451" y="5689464"/>
          <a:ext cx="8890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26" name="Equation" r:id="rId22" imgW="888840" imgH="330120" progId="Equation.3">
                  <p:embed/>
                </p:oleObj>
              </mc:Choice>
              <mc:Fallback>
                <p:oleObj name="Equation" r:id="rId22" imgW="88884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76451" y="5689464"/>
                        <a:ext cx="8890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26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880" y="802090"/>
            <a:ext cx="4475120" cy="2750738"/>
          </a:xfrm>
          <a:prstGeom prst="rect">
            <a:avLst/>
          </a:prstGeom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1.7 Постановка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задачи оптимизации формы ствола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B80E2F6A-A30F-4FB9-A55F-41F456513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487" y="1835359"/>
            <a:ext cx="7332808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К постановке задачи оптимизации формы ствола</a:t>
            </a:r>
          </a:p>
        </p:txBody>
      </p:sp>
      <p:sp>
        <p:nvSpPr>
          <p:cNvPr id="39" name="Прямоугольник 38"/>
          <p:cNvSpPr/>
          <p:nvPr/>
        </p:nvSpPr>
        <p:spPr>
          <a:xfrm>
            <a:off x="8099425" y="4886808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0" name="Объект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1735113"/>
              </p:ext>
            </p:extLst>
          </p:nvPr>
        </p:nvGraphicFramePr>
        <p:xfrm>
          <a:off x="7659605" y="4821332"/>
          <a:ext cx="3048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97" name="Equation" r:id="rId5" imgW="304560" imgH="291960" progId="Equation.3">
                  <p:embed/>
                </p:oleObj>
              </mc:Choice>
              <mc:Fallback>
                <p:oleObj name="Equation" r:id="rId5" imgW="304560" imgH="2919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59605" y="4821332"/>
                        <a:ext cx="3048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Прямоугольник 44"/>
          <p:cNvSpPr/>
          <p:nvPr/>
        </p:nvSpPr>
        <p:spPr>
          <a:xfrm>
            <a:off x="8074025" y="5252677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3" name="Объект 5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2225143"/>
              </p:ext>
            </p:extLst>
          </p:nvPr>
        </p:nvGraphicFramePr>
        <p:xfrm>
          <a:off x="7716880" y="5328952"/>
          <a:ext cx="2032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98" name="Equation" r:id="rId7" imgW="203040" imgH="291960" progId="Equation.3">
                  <p:embed/>
                </p:oleObj>
              </mc:Choice>
              <mc:Fallback>
                <p:oleObj name="Equation" r:id="rId7" imgW="203040" imgH="2919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716880" y="5328952"/>
                        <a:ext cx="2032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6" name="Рисунок 55"/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0" y="482902"/>
            <a:ext cx="7897762" cy="1415543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Rectangle 16">
            <a:extLst>
              <a:ext uri="{FF2B5EF4-FFF2-40B4-BE49-F238E27FC236}">
                <a16:creationId xmlns:a16="http://schemas.microsoft.com/office/drawing/2014/main" id="{B80E2F6A-A30F-4FB9-A55F-41F456513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0578" y="5993758"/>
            <a:ext cx="5856286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Возможные формы ребер жесткости</a:t>
            </a:r>
          </a:p>
        </p:txBody>
      </p:sp>
      <p:graphicFrame>
        <p:nvGraphicFramePr>
          <p:cNvPr id="59" name="Объект 5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9536854"/>
              </p:ext>
            </p:extLst>
          </p:nvPr>
        </p:nvGraphicFramePr>
        <p:xfrm>
          <a:off x="7637567" y="4249832"/>
          <a:ext cx="3302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99" name="Equation" r:id="rId10" imgW="330120" imgH="291960" progId="Equation.3">
                  <p:embed/>
                </p:oleObj>
              </mc:Choice>
              <mc:Fallback>
                <p:oleObj name="Equation" r:id="rId10" imgW="330120" imgH="29196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637567" y="4249832"/>
                        <a:ext cx="3302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Прямоугольник 59"/>
          <p:cNvSpPr/>
          <p:nvPr/>
        </p:nvSpPr>
        <p:spPr>
          <a:xfrm>
            <a:off x="7967767" y="4188075"/>
            <a:ext cx="4413388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расстояние до вырезаемой</a:t>
            </a:r>
          </a:p>
          <a:p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(добавляемой) окружности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;</a:t>
            </a:r>
            <a:endParaRPr lang="ru-RU" dirty="0" smtClean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en-US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диаметр 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вырезаемой</a:t>
            </a:r>
          </a:p>
          <a:p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(добавляемой) окружности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толщина 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стенки ствола в сечении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Rectangle 16"/>
          <p:cNvSpPr>
            <a:spLocks noChangeArrowheads="1"/>
          </p:cNvSpPr>
          <p:nvPr/>
        </p:nvSpPr>
        <p:spPr bwMode="auto">
          <a:xfrm>
            <a:off x="7760411" y="3541948"/>
            <a:ext cx="4431590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11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Минимальная допустимая толщина ствола</a:t>
            </a:r>
            <a:endParaRPr lang="ru-RU" altLang="ru-RU" dirty="0"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170"/>
          <p:cNvSpPr>
            <a:spLocks noChangeArrowheads="1"/>
          </p:cNvSpPr>
          <p:nvPr/>
        </p:nvSpPr>
        <p:spPr bwMode="auto">
          <a:xfrm>
            <a:off x="697117" y="176848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320512"/>
              </p:ext>
            </p:extLst>
          </p:nvPr>
        </p:nvGraphicFramePr>
        <p:xfrm>
          <a:off x="961210" y="2164471"/>
          <a:ext cx="6295947" cy="39598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00" name="Picture" r:id="rId12" imgW="5783153" imgH="4338398" progId="Word.Picture.8">
                  <p:embed/>
                </p:oleObj>
              </mc:Choice>
              <mc:Fallback>
                <p:oleObj name="Picture" r:id="rId12" imgW="5783153" imgH="4338398" progId="Word.Picture.8">
                  <p:embed/>
                  <p:pic>
                    <p:nvPicPr>
                      <p:cNvPr id="0" name="Object 1169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-1373" t="-1410" r="28268" b="39648"/>
                      <a:stretch>
                        <a:fillRect/>
                      </a:stretch>
                    </p:blipFill>
                    <p:spPr bwMode="auto">
                      <a:xfrm>
                        <a:off x="961210" y="2164471"/>
                        <a:ext cx="6295947" cy="395989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19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00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7">
            <a:extLst>
              <a:ext uri="{FF2B5EF4-FFF2-40B4-BE49-F238E27FC236}">
                <a16:creationId xmlns:a16="http://schemas.microsoft.com/office/drawing/2014/main" id="{73FB4ABF-84FE-422A-A7E7-5FA79148CA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9901"/>
            <a:ext cx="12192000" cy="5906366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square" anchor="t" anchorCtr="0">
            <a:noAutofit/>
          </a:bodyPr>
          <a:lstStyle>
            <a:lvl1pPr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9pPr>
          </a:lstStyle>
          <a:p>
            <a:pPr algn="just" eaLnBrk="1" hangingPunct="1">
              <a:spcAft>
                <a:spcPts val="600"/>
              </a:spcAft>
            </a:pPr>
            <a:r>
              <a:rPr lang="ru-RU" altLang="ru-RU" sz="15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Орлов </a:t>
            </a:r>
            <a:r>
              <a:rPr lang="ru-RU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Б. В., Ларман Э. К., Маликов В. Г.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Устройство и проектирование стволов артиллерийских орудий. – М.: Машиностроение. – 1976. – 432 с</a:t>
            </a:r>
            <a:r>
              <a:rPr lang="ru-RU" altLang="ru-RU" sz="15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</a:p>
          <a:p>
            <a:pPr algn="just" eaLnBrk="1" hangingPunct="1">
              <a:spcAft>
                <a:spcPts val="60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Хоменко Ю. П., Ищенко А. Н., </a:t>
            </a:r>
            <a:r>
              <a:rPr lang="ru-RU" altLang="ru-RU" sz="16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Касимов</a:t>
            </a:r>
            <a:r>
              <a:rPr lang="ru-RU" altLang="ru-RU" sz="16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 В. З. </a:t>
            </a:r>
            <a:r>
              <a:rPr lang="ru-RU" altLang="ru-RU" sz="1600" dirty="0">
                <a:solidFill>
                  <a:srgbClr val="000000"/>
                </a:solidFill>
                <a:latin typeface="Bookman Old Style" panose="02050604050505020204" pitchFamily="18" charset="0"/>
              </a:rPr>
              <a:t>Математическое моделирование </a:t>
            </a:r>
            <a:r>
              <a:rPr lang="ru-RU" altLang="ru-RU" sz="16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внутрибаллистических</a:t>
            </a:r>
            <a:r>
              <a:rPr lang="ru-RU" altLang="ru-RU" sz="1600" dirty="0">
                <a:solidFill>
                  <a:srgbClr val="000000"/>
                </a:solidFill>
                <a:latin typeface="Bookman Old Style" panose="02050604050505020204" pitchFamily="18" charset="0"/>
              </a:rPr>
              <a:t> процессов в ствольных системах. – Новосибирск: Изд-во СО РАН. – 1999. – 256 с</a:t>
            </a:r>
            <a:r>
              <a:rPr lang="ru-RU" altLang="ru-RU" sz="16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ru-RU" altLang="ru-RU" sz="15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 eaLnBrk="1" hangingPunct="1">
              <a:spcAft>
                <a:spcPts val="600"/>
              </a:spcAft>
            </a:pPr>
            <a:r>
              <a:rPr lang="ru-RU" altLang="ru-RU" sz="15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Игнатов </a:t>
            </a:r>
            <a:r>
              <a:rPr lang="ru-RU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А. В., Богомолов С. Н., Федянин Н. Д.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Метод расчета свободных поперечных колебаний ствола автоматической пушки при заданном условии закрепления. Известия Тульского государственного университета. Технические науки. – 2017. </a:t>
            </a:r>
            <a:r>
              <a:rPr lang="ru-RU" altLang="ru-RU" sz="15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Вып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. 11. Ч. 2. – С. 70-77.</a:t>
            </a:r>
          </a:p>
          <a:p>
            <a:pPr algn="just" eaLnBrk="1" hangingPunct="1">
              <a:spcAft>
                <a:spcPts val="600"/>
              </a:spcAft>
            </a:pPr>
            <a:r>
              <a:rPr lang="ru-RU" altLang="ru-RU" sz="1500" b="1" dirty="0" err="1" smtClean="0">
                <a:solidFill>
                  <a:srgbClr val="000000"/>
                </a:solidFill>
                <a:latin typeface="Bookman Old Style" panose="02050604050505020204" pitchFamily="18" charset="0"/>
              </a:rPr>
              <a:t>Липанов</a:t>
            </a:r>
            <a:r>
              <a:rPr lang="ru-RU" altLang="ru-RU" sz="15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А. М., Русяк И. Г., Суфиянов В. Г.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Исследование влияния колебаний ствола на угол вылета снаряда при выстреле. Вестник Томского государственного университета. Математика и механика. – 2020. – № 68. – С. 80-94</a:t>
            </a:r>
            <a:r>
              <a:rPr lang="ru-RU" altLang="ru-RU" sz="15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</a:p>
          <a:p>
            <a:pPr algn="just" eaLnBrk="1" hangingPunct="1">
              <a:spcAft>
                <a:spcPts val="600"/>
              </a:spcAft>
            </a:pPr>
            <a:r>
              <a:rPr lang="ru-RU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Антоненко Е. Д., Егоров В. В., Кудряшова И. А., Филенко А. В.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Исследование решений для уменьшения изгиба </a:t>
            </a:r>
            <a:r>
              <a:rPr lang="ru-RU" altLang="ru-RU" sz="15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артстволов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. </a:t>
            </a:r>
            <a:r>
              <a:rPr lang="ru-RU" altLang="ru-RU" sz="15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Калашниковские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 чтения: Материалы VII Всероссийской научно-практической конференции. – Ижевск: Ижевский государственный технический университет имени М.Т. Калашникова. – 2020. – С. 71-75.</a:t>
            </a:r>
          </a:p>
          <a:p>
            <a:pPr algn="just" eaLnBrk="1" hangingPunct="1">
              <a:spcAft>
                <a:spcPts val="600"/>
              </a:spcAft>
            </a:pPr>
            <a:r>
              <a:rPr lang="ru-RU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Быков Н. В. </a:t>
            </a:r>
            <a:r>
              <a:rPr lang="ru-RU" altLang="ru-RU" sz="15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Внутрикамерные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 процессы, параметрический и структурный синтез газодинамических баллистических установок. – Москва : Издательство МГТУ им. Н. Э. Баумана, 2022. – 224 с. – ISBN 978-5-7038-5832-5</a:t>
            </a:r>
            <a:r>
              <a:rPr lang="ru-RU" altLang="ru-RU" sz="1500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endParaRPr lang="ru-RU" altLang="ru-RU" sz="15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 eaLnBrk="1" hangingPunct="1">
              <a:spcAft>
                <a:spcPts val="600"/>
              </a:spcAft>
            </a:pPr>
            <a:r>
              <a:rPr lang="en-US" altLang="ru-RU" sz="15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Procházka</a:t>
            </a:r>
            <a:r>
              <a:rPr lang="en-US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 S., </a:t>
            </a:r>
            <a:r>
              <a:rPr lang="en-US" altLang="ru-RU" sz="15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Seman</a:t>
            </a:r>
            <a:r>
              <a:rPr lang="en-US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 P., </a:t>
            </a:r>
            <a:r>
              <a:rPr lang="en-US" altLang="ru-RU" sz="15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Vídeňka</a:t>
            </a:r>
            <a:r>
              <a:rPr lang="en-US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 M.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Deformation of the cannon barrel when projectile goes by muzzle. Proceedings of 9th Symposium on Weapon Systems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2009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P. 43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-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49.</a:t>
            </a:r>
            <a:endParaRPr lang="ru-RU" altLang="ru-RU" sz="15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 eaLnBrk="1" hangingPunct="1">
              <a:spcAft>
                <a:spcPts val="600"/>
              </a:spcAft>
            </a:pPr>
            <a:r>
              <a:rPr lang="en-US" altLang="ru-RU" sz="15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Štiavnický</a:t>
            </a:r>
            <a:r>
              <a:rPr lang="ru-RU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en-US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M., </a:t>
            </a:r>
            <a:r>
              <a:rPr lang="en-US" altLang="ru-RU" sz="15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Lisý</a:t>
            </a:r>
            <a:r>
              <a:rPr lang="en-US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 P.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Influence of Barrel Vibration on the Barrel Muzzle Position at the Moment when Bullet Exits Barrel. Adv. Mil. Technol.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2013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.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P. 89-102.</a:t>
            </a:r>
          </a:p>
          <a:p>
            <a:pPr algn="just" eaLnBrk="1" hangingPunct="1">
              <a:spcAft>
                <a:spcPts val="600"/>
              </a:spcAft>
            </a:pPr>
            <a:r>
              <a:rPr lang="en-US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Yu Q., Yang G., Sun Q.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Dynamics analysis on barrel considering the temporal and spatial distribution of propellant gas by numerical simulation. Journal of </a:t>
            </a:r>
            <a:r>
              <a:rPr lang="en-US" altLang="ru-RU" sz="15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Vibroengineering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.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2018.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P. 1588-1602.</a:t>
            </a:r>
            <a:endParaRPr lang="ru-RU" altLang="ru-RU" sz="15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just" eaLnBrk="1" hangingPunct="1">
              <a:spcAft>
                <a:spcPts val="600"/>
              </a:spcAft>
            </a:pPr>
            <a:r>
              <a:rPr lang="en-US" altLang="ru-RU" sz="1500" b="1" dirty="0" err="1" smtClean="0">
                <a:solidFill>
                  <a:srgbClr val="000000"/>
                </a:solidFill>
                <a:latin typeface="Bookman Old Style" panose="02050604050505020204" pitchFamily="18" charset="0"/>
              </a:rPr>
              <a:t>Fengjie</a:t>
            </a:r>
            <a:r>
              <a:rPr lang="en-US" altLang="ru-RU" sz="1500" b="1" dirty="0" smtClean="0">
                <a:solidFill>
                  <a:srgbClr val="000000"/>
                </a:solidFill>
                <a:latin typeface="Bookman Old Style" panose="02050604050505020204" pitchFamily="18" charset="0"/>
              </a:rPr>
              <a:t> </a:t>
            </a:r>
            <a:r>
              <a:rPr lang="en-US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X., </a:t>
            </a:r>
            <a:r>
              <a:rPr lang="en-US" altLang="ru-RU" sz="1500" b="1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Guolai</a:t>
            </a:r>
            <a:r>
              <a:rPr lang="en-US" altLang="ru-RU" sz="1500" b="1" dirty="0">
                <a:solidFill>
                  <a:srgbClr val="000000"/>
                </a:solidFill>
                <a:latin typeface="Bookman Old Style" panose="02050604050505020204" pitchFamily="18" charset="0"/>
              </a:rPr>
              <a:t> Y.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Uncertain optimization of in-bore launching performance of artillery based on interval method. </a:t>
            </a:r>
            <a:r>
              <a:rPr lang="en-US" altLang="ru-RU" sz="1500" dirty="0" err="1">
                <a:solidFill>
                  <a:srgbClr val="000000"/>
                </a:solidFill>
                <a:latin typeface="Bookman Old Style" panose="02050604050505020204" pitchFamily="18" charset="0"/>
              </a:rPr>
              <a:t>Vibroengineering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 PROCEDIA. Vol. 28.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2019 </a:t>
            </a:r>
            <a:r>
              <a:rPr lang="ru-RU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– </a:t>
            </a:r>
            <a:r>
              <a:rPr lang="en-US" altLang="ru-RU" sz="1500" dirty="0">
                <a:solidFill>
                  <a:srgbClr val="000000"/>
                </a:solidFill>
                <a:latin typeface="Bookman Old Style" panose="02050604050505020204" pitchFamily="18" charset="0"/>
              </a:rPr>
              <a:t>P. 189–194.</a:t>
            </a:r>
            <a:endParaRPr lang="ru-RU" altLang="ru-RU" sz="15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" name="Rectangle 28" descr="Светлый диагональный 2">
            <a:extLst>
              <a:ext uri="{FF2B5EF4-FFF2-40B4-BE49-F238E27FC236}">
                <a16:creationId xmlns:a16="http://schemas.microsoft.com/office/drawing/2014/main" id="{BFD25108-2482-4003-ADBE-E6895D956B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0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Аналитический обзор работ</a:t>
            </a:r>
            <a:r>
              <a:rPr lang="en-US" altLang="ru-RU" sz="20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sz="20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по теме диссертационного исследования</a:t>
            </a:r>
          </a:p>
        </p:txBody>
      </p:sp>
      <p:sp>
        <p:nvSpPr>
          <p:cNvPr id="13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41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1.7 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Модель оптимизации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формы ствола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524993" y="694144"/>
            <a:ext cx="2515208" cy="313350"/>
          </a:xfrm>
          <a:prstGeom prst="rect">
            <a:avLst/>
          </a:prstGeom>
          <a:noFill/>
          <a:ln w="15875" algn="ctr">
            <a:noFill/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t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Целевая функция:</a:t>
            </a:r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/>
          </p:nvPr>
        </p:nvGraphicFramePr>
        <p:xfrm>
          <a:off x="1866900" y="1108075"/>
          <a:ext cx="1270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89" name="Equation" r:id="rId4" imgW="126720" imgH="241200" progId="Equation.3">
                  <p:embed/>
                </p:oleObj>
              </mc:Choice>
              <mc:Fallback>
                <p:oleObj name="Equation" r:id="rId4" imgW="126720" imgH="241200" progId="Equation.3">
                  <p:embed/>
                  <p:pic>
                    <p:nvPicPr>
                      <p:cNvPr id="5" name="Объект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66900" y="1108075"/>
                        <a:ext cx="127000" cy="241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9561388" y="705921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30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Rectangle 28" descr="Светлый диагональный 2"/>
          <p:cNvSpPr>
            <a:spLocks noChangeArrowheads="1"/>
          </p:cNvSpPr>
          <p:nvPr/>
        </p:nvSpPr>
        <p:spPr bwMode="auto">
          <a:xfrm>
            <a:off x="524993" y="1940439"/>
            <a:ext cx="2118886" cy="432000"/>
          </a:xfrm>
          <a:prstGeom prst="rect">
            <a:avLst/>
          </a:prstGeom>
          <a:noFill/>
          <a:ln w="15875" algn="ctr">
            <a:noFill/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Ограничения:</a:t>
            </a:r>
            <a:endParaRPr lang="ru-RU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381514" y="2646517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31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30870" y="434612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32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8614912"/>
              </p:ext>
            </p:extLst>
          </p:nvPr>
        </p:nvGraphicFramePr>
        <p:xfrm>
          <a:off x="3059113" y="619124"/>
          <a:ext cx="6019560" cy="571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0" name="Equation" r:id="rId6" imgW="6019560" imgH="571320" progId="Equation.3">
                  <p:embed/>
                </p:oleObj>
              </mc:Choice>
              <mc:Fallback>
                <p:oleObj name="Equation" r:id="rId6" imgW="6019560" imgH="571320" progId="Equation.3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9113" y="619124"/>
                        <a:ext cx="6019560" cy="57132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Объект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1626125"/>
              </p:ext>
            </p:extLst>
          </p:nvPr>
        </p:nvGraphicFramePr>
        <p:xfrm>
          <a:off x="641751" y="2515328"/>
          <a:ext cx="2095200" cy="672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1" name="Equation" r:id="rId8" imgW="2095200" imgH="672840" progId="Equation.3">
                  <p:embed/>
                </p:oleObj>
              </mc:Choice>
              <mc:Fallback>
                <p:oleObj name="Equation" r:id="rId8" imgW="2095200" imgH="67284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1751" y="2515328"/>
                        <a:ext cx="2095200" cy="67284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Объект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8991243"/>
              </p:ext>
            </p:extLst>
          </p:nvPr>
        </p:nvGraphicFramePr>
        <p:xfrm>
          <a:off x="641752" y="3395886"/>
          <a:ext cx="1942920" cy="583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2" name="Equation" r:id="rId10" imgW="1942920" imgH="583920" progId="Equation.3">
                  <p:embed/>
                </p:oleObj>
              </mc:Choice>
              <mc:Fallback>
                <p:oleObj name="Equation" r:id="rId10" imgW="1942920" imgH="583920" progId="Equation.3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1752" y="3395886"/>
                        <a:ext cx="1942920" cy="58392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Объект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103944"/>
              </p:ext>
            </p:extLst>
          </p:nvPr>
        </p:nvGraphicFramePr>
        <p:xfrm>
          <a:off x="641751" y="4137091"/>
          <a:ext cx="3936960" cy="72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3" name="Equation" r:id="rId12" imgW="3936960" imgH="723600" progId="Equation.3">
                  <p:embed/>
                </p:oleObj>
              </mc:Choice>
              <mc:Fallback>
                <p:oleObj name="Equation" r:id="rId12" imgW="3936960" imgH="723600" progId="Equation.3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1751" y="4137091"/>
                        <a:ext cx="3936960" cy="723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Объект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1302672"/>
              </p:ext>
            </p:extLst>
          </p:nvPr>
        </p:nvGraphicFramePr>
        <p:xfrm>
          <a:off x="3059112" y="1397566"/>
          <a:ext cx="5435280" cy="330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4" name="Equation" r:id="rId14" imgW="5435280" imgH="330120" progId="Equation.3">
                  <p:embed/>
                </p:oleObj>
              </mc:Choice>
              <mc:Fallback>
                <p:oleObj name="Equation" r:id="rId14" imgW="5435280" imgH="330120" progId="Equation.3">
                  <p:embed/>
                  <p:pic>
                    <p:nvPicPr>
                      <p:cNvPr id="0" name="Object 3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9112" y="1397566"/>
                        <a:ext cx="5435280" cy="33012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Прямоугольник 43"/>
          <p:cNvSpPr/>
          <p:nvPr/>
        </p:nvSpPr>
        <p:spPr>
          <a:xfrm>
            <a:off x="7865745" y="2593030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Прямоугольник 49"/>
          <p:cNvSpPr/>
          <p:nvPr/>
        </p:nvSpPr>
        <p:spPr>
          <a:xfrm>
            <a:off x="7840345" y="2958899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Прямоугольник 57"/>
          <p:cNvSpPr/>
          <p:nvPr/>
        </p:nvSpPr>
        <p:spPr>
          <a:xfrm>
            <a:off x="7840345" y="3390065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Прямоугольник 62"/>
          <p:cNvSpPr/>
          <p:nvPr/>
        </p:nvSpPr>
        <p:spPr>
          <a:xfrm>
            <a:off x="7162800" y="1894297"/>
            <a:ext cx="50292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перемещения дульного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среза</a:t>
            </a:r>
          </a:p>
          <a:p>
            <a:pPr>
              <a:lnSpc>
                <a:spcPct val="150000"/>
              </a:lnSpc>
            </a:pP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 плоскостях </a:t>
            </a:r>
            <a:r>
              <a:rPr lang="en-US" i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Oxy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и </a:t>
            </a:r>
            <a:r>
              <a:rPr lang="en-US" i="1" dirty="0" err="1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Oxz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начальное положение дульного среза в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плоскостях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Oxy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и </a:t>
            </a:r>
            <a:r>
              <a:rPr lang="en-US" i="1" dirty="0" err="1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Oxz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;</a:t>
            </a:r>
            <a:endParaRPr lang="en-US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минимальная толщина ствола в </a:t>
            </a:r>
            <a:r>
              <a:rPr lang="ru-RU" i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i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-м сечении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en-US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масса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ствола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–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допустимая масса ствола</a:t>
            </a:r>
            <a:r>
              <a:rPr lang="en-US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–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максимальное давление в рассматриваемой части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ствола</a:t>
            </a:r>
            <a:r>
              <a:rPr lang="en-US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endParaRPr lang="ru-RU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9" name="Объект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2993380"/>
              </p:ext>
            </p:extLst>
          </p:nvPr>
        </p:nvGraphicFramePr>
        <p:xfrm>
          <a:off x="5334427" y="2026298"/>
          <a:ext cx="1625400" cy="317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5" name="Equation" r:id="rId16" imgW="1625400" imgH="317160" progId="Equation.3">
                  <p:embed/>
                </p:oleObj>
              </mc:Choice>
              <mc:Fallback>
                <p:oleObj name="Equation" r:id="rId16" imgW="1625400" imgH="317160" progId="Equation.3">
                  <p:embed/>
                  <p:pic>
                    <p:nvPicPr>
                      <p:cNvPr id="0" name="Object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427" y="2026298"/>
                        <a:ext cx="1625400" cy="31716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Объект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6956491"/>
              </p:ext>
            </p:extLst>
          </p:nvPr>
        </p:nvGraphicFramePr>
        <p:xfrm>
          <a:off x="5788025" y="2884086"/>
          <a:ext cx="1307880" cy="291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6" name="Equation" r:id="rId18" imgW="1307880" imgH="291960" progId="Equation.3">
                  <p:embed/>
                </p:oleObj>
              </mc:Choice>
              <mc:Fallback>
                <p:oleObj name="Equation" r:id="rId18" imgW="1307880" imgH="291960" progId="Equation.3">
                  <p:embed/>
                  <p:pic>
                    <p:nvPicPr>
                      <p:cNvPr id="0" name="Object 4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88025" y="2884086"/>
                        <a:ext cx="1307880" cy="29196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Объект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01096"/>
              </p:ext>
            </p:extLst>
          </p:nvPr>
        </p:nvGraphicFramePr>
        <p:xfrm>
          <a:off x="6469491" y="3661496"/>
          <a:ext cx="571320" cy="330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7" name="Equation" r:id="rId20" imgW="571320" imgH="330120" progId="Equation.3">
                  <p:embed/>
                </p:oleObj>
              </mc:Choice>
              <mc:Fallback>
                <p:oleObj name="Equation" r:id="rId20" imgW="571320" imgH="330120" progId="Equation.3">
                  <p:embed/>
                  <p:pic>
                    <p:nvPicPr>
                      <p:cNvPr id="0" name="Object 6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69491" y="3661496"/>
                        <a:ext cx="571320" cy="33012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Объект 6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7098083"/>
              </p:ext>
            </p:extLst>
          </p:nvPr>
        </p:nvGraphicFramePr>
        <p:xfrm>
          <a:off x="6651626" y="4532313"/>
          <a:ext cx="215640" cy="1774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8" name="Equation" r:id="rId22" imgW="215640" imgH="177480" progId="Equation.3">
                  <p:embed/>
                </p:oleObj>
              </mc:Choice>
              <mc:Fallback>
                <p:oleObj name="Equation" r:id="rId22" imgW="215640" imgH="1774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1626" y="4532313"/>
                        <a:ext cx="215640" cy="17748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6" name="Объект 6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1483380"/>
              </p:ext>
            </p:extLst>
          </p:nvPr>
        </p:nvGraphicFramePr>
        <p:xfrm>
          <a:off x="6469490" y="4892789"/>
          <a:ext cx="558720" cy="291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99" name="Equation" r:id="rId24" imgW="558720" imgH="291960" progId="Equation.3">
                  <p:embed/>
                </p:oleObj>
              </mc:Choice>
              <mc:Fallback>
                <p:oleObj name="Equation" r:id="rId24" imgW="558720" imgH="291960" progId="Equation.3">
                  <p:embed/>
                  <p:pic>
                    <p:nvPicPr>
                      <p:cNvPr id="0" name="Object 6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69490" y="4892789"/>
                        <a:ext cx="558720" cy="29196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" name="Объект 6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7760301"/>
              </p:ext>
            </p:extLst>
          </p:nvPr>
        </p:nvGraphicFramePr>
        <p:xfrm>
          <a:off x="6515160" y="5310181"/>
          <a:ext cx="647640" cy="330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600" name="Equation" r:id="rId26" imgW="647640" imgH="330120" progId="Equation.3">
                  <p:embed/>
                </p:oleObj>
              </mc:Choice>
              <mc:Fallback>
                <p:oleObj name="Equation" r:id="rId26" imgW="647640" imgH="330120" progId="Equation.3">
                  <p:embed/>
                  <p:pic>
                    <p:nvPicPr>
                      <p:cNvPr id="0" name="Object 7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15160" y="5310181"/>
                        <a:ext cx="647640" cy="33012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20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32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3" name="Прямоугольник 2"/>
          <p:cNvSpPr/>
          <p:nvPr/>
        </p:nvSpPr>
        <p:spPr>
          <a:xfrm>
            <a:off x="0" y="2164471"/>
            <a:ext cx="12204004" cy="1646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6088" indent="-446088" algn="ctr">
              <a:spcAft>
                <a:spcPts val="600"/>
              </a:spcAft>
            </a:pPr>
            <a:r>
              <a:rPr lang="ru-RU" altLang="ru-RU" sz="4800" b="1" dirty="0">
                <a:solidFill>
                  <a:schemeClr val="tx2"/>
                </a:solidFill>
                <a:latin typeface="Bookman Old Style" panose="02050604050505020204" pitchFamily="18" charset="0"/>
              </a:rPr>
              <a:t>2. Численные </a:t>
            </a:r>
            <a:r>
              <a:rPr lang="ru-RU" altLang="ru-RU" sz="4800" b="1" dirty="0" smtClean="0">
                <a:solidFill>
                  <a:schemeClr val="tx2"/>
                </a:solidFill>
                <a:latin typeface="Bookman Old Style" panose="02050604050505020204" pitchFamily="18" charset="0"/>
              </a:rPr>
              <a:t>алгоритмы</a:t>
            </a:r>
          </a:p>
          <a:p>
            <a:pPr marL="446088" indent="-446088" algn="ctr">
              <a:spcAft>
                <a:spcPts val="600"/>
              </a:spcAft>
            </a:pPr>
            <a:r>
              <a:rPr lang="ru-RU" altLang="ru-RU" sz="4800" b="1" dirty="0" smtClean="0">
                <a:solidFill>
                  <a:schemeClr val="tx2"/>
                </a:solidFill>
                <a:latin typeface="Bookman Old Style" panose="02050604050505020204" pitchFamily="18" charset="0"/>
              </a:rPr>
              <a:t>решения </a:t>
            </a:r>
            <a:r>
              <a:rPr lang="ru-RU" altLang="ru-RU" sz="4800" b="1" dirty="0">
                <a:solidFill>
                  <a:schemeClr val="tx2"/>
                </a:solidFill>
                <a:latin typeface="Bookman Old Style" panose="02050604050505020204" pitchFamily="18" charset="0"/>
              </a:rPr>
              <a:t>задач</a:t>
            </a:r>
            <a:endParaRPr lang="ru-RU" altLang="ru-RU" sz="4800" dirty="0">
              <a:solidFill>
                <a:schemeClr val="tx2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21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16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6946" y="457977"/>
            <a:ext cx="6129072" cy="270957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7708" y="3382693"/>
            <a:ext cx="6127548" cy="2708051"/>
          </a:xfrm>
          <a:prstGeom prst="rect">
            <a:avLst/>
          </a:prstGeom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3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2.1 </a:t>
            </a:r>
            <a:r>
              <a:rPr lang="ru-RU" altLang="ru-RU" sz="23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Численный метод решения </a:t>
            </a:r>
            <a:r>
              <a:rPr lang="ru-RU" altLang="ru-RU" sz="23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задач внутренней и внешней баллистики </a:t>
            </a:r>
            <a:endParaRPr lang="ru-RU" sz="23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0" y="496424"/>
            <a:ext cx="580171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Задача внутренней и внешней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баллистики</a:t>
            </a:r>
          </a:p>
          <a:p>
            <a:pPr algn="just"/>
            <a:endParaRPr lang="ru-RU" dirty="0" smtClean="0">
              <a:solidFill>
                <a:prstClr val="black"/>
              </a:solidFill>
              <a:latin typeface="Bookman Old Style" pitchFamily="18" charset="0"/>
            </a:endParaRPr>
          </a:p>
          <a:p>
            <a:pPr algn="just"/>
            <a:endParaRPr lang="ru-RU" dirty="0" smtClean="0">
              <a:solidFill>
                <a:prstClr val="black"/>
              </a:solidFill>
              <a:latin typeface="Bookman Old Style" pitchFamily="18" charset="0"/>
            </a:endParaRPr>
          </a:p>
          <a:p>
            <a:pPr algn="just"/>
            <a:r>
              <a:rPr lang="ru-RU" dirty="0" smtClean="0">
                <a:solidFill>
                  <a:prstClr val="black"/>
                </a:solidFill>
                <a:latin typeface="Bookman Old Style" pitchFamily="18" charset="0"/>
              </a:rPr>
              <a:t>с </a:t>
            </a:r>
            <a:r>
              <a:rPr lang="ru-RU" dirty="0">
                <a:solidFill>
                  <a:prstClr val="black"/>
                </a:solidFill>
                <a:latin typeface="Bookman Old Style" pitchFamily="18" charset="0"/>
              </a:rPr>
              <a:t>начальным условием:</a:t>
            </a:r>
          </a:p>
          <a:p>
            <a:pPr algn="just"/>
            <a:endParaRPr lang="ru-RU" altLang="ru-RU" b="1" dirty="0" smtClean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>
                <a:solidFill>
                  <a:prstClr val="black"/>
                </a:solidFill>
                <a:latin typeface="Bookman Old Style" pitchFamily="18" charset="0"/>
              </a:rPr>
              <a:t>сеточная функция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:</a:t>
            </a:r>
            <a:endParaRPr lang="ru-RU" dirty="0">
              <a:solidFill>
                <a:prstClr val="black"/>
              </a:solidFill>
              <a:latin typeface="Bookman Old Style" pitchFamily="18" charset="0"/>
            </a:endParaRPr>
          </a:p>
          <a:p>
            <a:pPr algn="just"/>
            <a:endParaRPr lang="ru-RU" alt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endParaRPr lang="ru-RU" altLang="ru-RU" b="1" dirty="0" smtClean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>
                <a:solidFill>
                  <a:prstClr val="black"/>
                </a:solidFill>
                <a:latin typeface="Bookman Old Style" pitchFamily="18" charset="0"/>
              </a:rPr>
              <a:t>последовательно вычисляются функции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:</a:t>
            </a:r>
            <a:endParaRPr lang="ru-RU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1088370"/>
              </p:ext>
            </p:extLst>
          </p:nvPr>
        </p:nvGraphicFramePr>
        <p:xfrm>
          <a:off x="325224" y="841755"/>
          <a:ext cx="1366838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04" name="Equation" r:id="rId6" imgW="1371600" imgH="558720" progId="Equation.3">
                  <p:embed/>
                </p:oleObj>
              </mc:Choice>
              <mc:Fallback>
                <p:oleObj name="Equation" r:id="rId6" imgW="1371600" imgH="55872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5224" y="841755"/>
                        <a:ext cx="1366838" cy="558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Объект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5759415"/>
              </p:ext>
            </p:extLst>
          </p:nvPr>
        </p:nvGraphicFramePr>
        <p:xfrm>
          <a:off x="326060" y="1672903"/>
          <a:ext cx="9271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05" name="Equation" r:id="rId8" imgW="927000" imgH="291960" progId="Equation.3">
                  <p:embed/>
                </p:oleObj>
              </mc:Choice>
              <mc:Fallback>
                <p:oleObj name="Equation" r:id="rId8" imgW="927000" imgH="2919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6060" y="1672903"/>
                        <a:ext cx="927100" cy="292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Объект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3192502"/>
              </p:ext>
            </p:extLst>
          </p:nvPr>
        </p:nvGraphicFramePr>
        <p:xfrm>
          <a:off x="1270339" y="2295615"/>
          <a:ext cx="101282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06" name="Equation" r:id="rId10" imgW="1015920" imgH="380880" progId="Equation.3">
                  <p:embed/>
                </p:oleObj>
              </mc:Choice>
              <mc:Fallback>
                <p:oleObj name="Equation" r:id="rId10" imgW="1015920" imgH="3808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339" y="2295615"/>
                        <a:ext cx="1012825" cy="381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Объект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101490"/>
              </p:ext>
            </p:extLst>
          </p:nvPr>
        </p:nvGraphicFramePr>
        <p:xfrm>
          <a:off x="392531" y="3127085"/>
          <a:ext cx="2768400" cy="22222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07" name="Equation" r:id="rId12" imgW="2768400" imgH="2222280" progId="Equation.3">
                  <p:embed/>
                </p:oleObj>
              </mc:Choice>
              <mc:Fallback>
                <p:oleObj name="Equation" r:id="rId12" imgW="2768400" imgH="22222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531" y="3127085"/>
                        <a:ext cx="2768400" cy="222228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Объект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1880835"/>
              </p:ext>
            </p:extLst>
          </p:nvPr>
        </p:nvGraphicFramePr>
        <p:xfrm>
          <a:off x="392531" y="5624938"/>
          <a:ext cx="4038601" cy="55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08" name="Equation" r:id="rId14" imgW="4051080" imgH="558720" progId="Equation.3">
                  <p:embed/>
                </p:oleObj>
              </mc:Choice>
              <mc:Fallback>
                <p:oleObj name="Equation" r:id="rId14" imgW="4051080" imgH="55872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531" y="5624938"/>
                        <a:ext cx="4038601" cy="5572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Rectangle 16"/>
          <p:cNvSpPr>
            <a:spLocks noChangeArrowheads="1"/>
          </p:cNvSpPr>
          <p:nvPr/>
        </p:nvSpPr>
        <p:spPr bwMode="auto">
          <a:xfrm>
            <a:off x="4409861" y="3076289"/>
            <a:ext cx="7782139" cy="315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altLang="ru-RU" sz="1600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altLang="ru-RU" sz="1600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ru-RU" altLang="ru-RU" sz="1600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Сеточная сходимость </a:t>
            </a:r>
            <a:r>
              <a:rPr lang="ru-RU" altLang="ru-RU" sz="1600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решения задачи </a:t>
            </a:r>
            <a:r>
              <a:rPr lang="ru-RU" altLang="ru-RU" sz="1600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внутренней баллистики</a:t>
            </a:r>
            <a:endParaRPr lang="ru-RU" altLang="ru-RU" sz="2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Rectangle 16"/>
          <p:cNvSpPr>
            <a:spLocks noChangeArrowheads="1"/>
          </p:cNvSpPr>
          <p:nvPr/>
        </p:nvSpPr>
        <p:spPr bwMode="auto">
          <a:xfrm>
            <a:off x="4590089" y="6076184"/>
            <a:ext cx="7601911" cy="315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altLang="ru-RU" sz="1600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altLang="ru-RU" sz="1600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ru-RU" altLang="ru-RU" sz="1600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Сеточная с ходимость </a:t>
            </a:r>
            <a:r>
              <a:rPr lang="ru-RU" altLang="ru-RU" sz="1600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решения </a:t>
            </a:r>
            <a:r>
              <a:rPr lang="ru-RU" altLang="ru-RU" sz="1600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задачи внешней</a:t>
            </a:r>
            <a:r>
              <a:rPr lang="en-US" altLang="ru-RU" sz="1600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sz="1600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баллистики</a:t>
            </a:r>
            <a:endParaRPr lang="ru-RU" altLang="ru-RU" sz="2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362694" y="933484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42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581549" y="1614396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43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841902" y="2330588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44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559808" y="4551909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45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8" name="Объект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1407983"/>
              </p:ext>
            </p:extLst>
          </p:nvPr>
        </p:nvGraphicFramePr>
        <p:xfrm>
          <a:off x="2017286" y="958940"/>
          <a:ext cx="3292475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09" name="Equation" r:id="rId16" imgW="3301920" imgH="291960" progId="Equation.3">
                  <p:embed/>
                </p:oleObj>
              </mc:Choice>
              <mc:Fallback>
                <p:oleObj name="Equation" r:id="rId16" imgW="3301920" imgH="2919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17286" y="958940"/>
                        <a:ext cx="3292475" cy="292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Объект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7389451"/>
              </p:ext>
            </p:extLst>
          </p:nvPr>
        </p:nvGraphicFramePr>
        <p:xfrm>
          <a:off x="1646700" y="1653012"/>
          <a:ext cx="2649537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10" name="Equation" r:id="rId18" imgW="2654280" imgH="291960" progId="Equation.3">
                  <p:embed/>
                </p:oleObj>
              </mc:Choice>
              <mc:Fallback>
                <p:oleObj name="Equation" r:id="rId18" imgW="2654280" imgH="2919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46700" y="1653012"/>
                        <a:ext cx="2649537" cy="292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Объект 25"/>
          <p:cNvGraphicFramePr>
            <a:graphicFrameLocks noChangeAspect="1"/>
          </p:cNvGraphicFramePr>
          <p:nvPr>
            <p:extLst/>
          </p:nvPr>
        </p:nvGraphicFramePr>
        <p:xfrm>
          <a:off x="6552835" y="1218913"/>
          <a:ext cx="1458912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11" name="Equation" r:id="rId20" imgW="1460160" imgH="571320" progId="Equation.3">
                  <p:embed/>
                </p:oleObj>
              </mc:Choice>
              <mc:Fallback>
                <p:oleObj name="Equation" r:id="rId20" imgW="1460160" imgH="57132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52835" y="1218913"/>
                        <a:ext cx="1458912" cy="5683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22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54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7414864"/>
              </p:ext>
            </p:extLst>
          </p:nvPr>
        </p:nvGraphicFramePr>
        <p:xfrm>
          <a:off x="122695" y="4020082"/>
          <a:ext cx="61595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15" name="Equation" r:id="rId4" imgW="6159240" imgH="774360" progId="Equation.3">
                  <p:embed/>
                </p:oleObj>
              </mc:Choice>
              <mc:Fallback>
                <p:oleObj name="Equation" r:id="rId4" imgW="6159240" imgH="77436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695" y="4020082"/>
                        <a:ext cx="6159500" cy="774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Прямоугольник 35"/>
          <p:cNvSpPr/>
          <p:nvPr/>
        </p:nvSpPr>
        <p:spPr>
          <a:xfrm>
            <a:off x="0" y="481686"/>
            <a:ext cx="4293163" cy="28469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600"/>
              </a:spcAft>
            </a:pPr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Пространственная</a:t>
            </a:r>
            <a:r>
              <a:rPr lang="ru-RU" dirty="0">
                <a:solidFill>
                  <a:srgbClr val="292929"/>
                </a:solidFill>
                <a:latin typeface="Bookman Old Style" pitchFamily="18" charset="0"/>
              </a:rPr>
              <a:t> </a:t>
            </a:r>
            <a:r>
              <a:rPr lang="ru-RU" dirty="0">
                <a:solidFill>
                  <a:prstClr val="black"/>
                </a:solidFill>
                <a:latin typeface="Bookman Old Style" pitchFamily="18" charset="0"/>
              </a:rPr>
              <a:t>область</a:t>
            </a:r>
            <a:r>
              <a:rPr lang="ru-RU" dirty="0" smtClean="0">
                <a:solidFill>
                  <a:prstClr val="black"/>
                </a:solidFill>
                <a:latin typeface="Bookman Old Style" pitchFamily="18" charset="0"/>
              </a:rPr>
              <a:t>:</a:t>
            </a: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>
              <a:solidFill>
                <a:prstClr val="black"/>
              </a:solidFill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 smtClean="0">
              <a:solidFill>
                <a:prstClr val="black"/>
              </a:solidFill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>
              <a:solidFill>
                <a:prstClr val="black"/>
              </a:solidFill>
              <a:latin typeface="Bookman Old Style" pitchFamily="18" charset="0"/>
            </a:endParaRPr>
          </a:p>
          <a:p>
            <a:pPr algn="just">
              <a:spcAft>
                <a:spcPts val="600"/>
              </a:spcAft>
            </a:pPr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Временная</a:t>
            </a:r>
            <a:r>
              <a:rPr lang="ru-RU" dirty="0">
                <a:solidFill>
                  <a:srgbClr val="292929"/>
                </a:solidFill>
                <a:latin typeface="Bookman Old Style" pitchFamily="18" charset="0"/>
              </a:rPr>
              <a:t> </a:t>
            </a:r>
            <a:r>
              <a:rPr lang="ru-RU" dirty="0">
                <a:solidFill>
                  <a:prstClr val="black"/>
                </a:solidFill>
                <a:latin typeface="Bookman Old Style" pitchFamily="18" charset="0"/>
              </a:rPr>
              <a:t>область:</a:t>
            </a: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>
              <a:solidFill>
                <a:prstClr val="black"/>
              </a:solidFill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 smtClean="0">
              <a:solidFill>
                <a:prstClr val="black"/>
              </a:solidFill>
              <a:latin typeface="Bookman Old Style" pitchFamily="18" charset="0"/>
            </a:endParaRPr>
          </a:p>
          <a:p>
            <a:pPr algn="just">
              <a:spcAft>
                <a:spcPts val="600"/>
              </a:spcAft>
            </a:pPr>
            <a:r>
              <a:rPr lang="ru-RU" b="1" dirty="0">
                <a:latin typeface="Bookman Old Style" pitchFamily="18" charset="0"/>
              </a:rPr>
              <a:t>Решение в конечных разностях</a:t>
            </a:r>
            <a:r>
              <a:rPr lang="ru-RU" b="1" dirty="0" smtClean="0">
                <a:latin typeface="Bookman Old Style" pitchFamily="18" charset="0"/>
              </a:rPr>
              <a:t>:</a:t>
            </a:r>
            <a:endParaRPr lang="ru-RU" dirty="0">
              <a:latin typeface="Bookman Old Style" pitchFamily="18" charset="0"/>
            </a:endParaRPr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4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2.2 Численный метод решения </a:t>
            </a:r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задачи радиальных </a:t>
            </a:r>
            <a:r>
              <a:rPr lang="ru-RU" altLang="ru-RU" sz="24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колебаний ствола</a:t>
            </a:r>
            <a:endParaRPr lang="ru-RU" sz="24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90987" y="4990553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48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9196318"/>
              </p:ext>
            </p:extLst>
          </p:nvPr>
        </p:nvGraphicFramePr>
        <p:xfrm>
          <a:off x="122695" y="3352008"/>
          <a:ext cx="438150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16" name="Equation" r:id="rId6" imgW="4381200" imgH="672840" progId="Equation.3">
                  <p:embed/>
                </p:oleObj>
              </mc:Choice>
              <mc:Fallback>
                <p:oleObj name="Equation" r:id="rId6" imgW="4381200" imgH="67284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695" y="3352008"/>
                        <a:ext cx="4381500" cy="673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3200911"/>
              </p:ext>
            </p:extLst>
          </p:nvPr>
        </p:nvGraphicFramePr>
        <p:xfrm>
          <a:off x="122695" y="4814722"/>
          <a:ext cx="4576763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17" name="Equation" r:id="rId8" imgW="4559040" imgH="672840" progId="Equation.3">
                  <p:embed/>
                </p:oleObj>
              </mc:Choice>
              <mc:Fallback>
                <p:oleObj name="Equation" r:id="rId8" imgW="4559040" imgH="67284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695" y="4814722"/>
                        <a:ext cx="4576763" cy="673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Объект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4464259"/>
              </p:ext>
            </p:extLst>
          </p:nvPr>
        </p:nvGraphicFramePr>
        <p:xfrm>
          <a:off x="230188" y="5459413"/>
          <a:ext cx="3767137" cy="760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18" name="Equation" r:id="rId10" imgW="3759120" imgH="761760" progId="Equation.3">
                  <p:embed/>
                </p:oleObj>
              </mc:Choice>
              <mc:Fallback>
                <p:oleObj name="Equation" r:id="rId10" imgW="3759120" imgH="76176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188" y="5459413"/>
                        <a:ext cx="3767137" cy="7604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5066770" y="83820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46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5" name="Объект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8212537"/>
              </p:ext>
            </p:extLst>
          </p:nvPr>
        </p:nvGraphicFramePr>
        <p:xfrm>
          <a:off x="631825" y="785813"/>
          <a:ext cx="41910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19" name="Equation" r:id="rId12" imgW="4190760" imgH="419040" progId="Equation.3">
                  <p:embed/>
                </p:oleObj>
              </mc:Choice>
              <mc:Fallback>
                <p:oleObj name="Equation" r:id="rId12" imgW="4190760" imgH="41904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825" y="785813"/>
                        <a:ext cx="4191000" cy="419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Объект 4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601235"/>
              </p:ext>
            </p:extLst>
          </p:nvPr>
        </p:nvGraphicFramePr>
        <p:xfrm>
          <a:off x="625475" y="1250950"/>
          <a:ext cx="3644900" cy="74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20" name="Equation" r:id="rId14" imgW="3644640" imgH="749160" progId="Equation.3">
                  <p:embed/>
                </p:oleObj>
              </mc:Choice>
              <mc:Fallback>
                <p:oleObj name="Equation" r:id="rId14" imgW="3644640" imgH="74916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5475" y="1250950"/>
                        <a:ext cx="3644900" cy="746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TextBox 45"/>
          <p:cNvSpPr txBox="1"/>
          <p:nvPr/>
        </p:nvSpPr>
        <p:spPr>
          <a:xfrm>
            <a:off x="5066770" y="236994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47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7" name="Объект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9801333"/>
              </p:ext>
            </p:extLst>
          </p:nvPr>
        </p:nvGraphicFramePr>
        <p:xfrm>
          <a:off x="790575" y="2269780"/>
          <a:ext cx="36195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21" name="Equation" r:id="rId16" imgW="3619440" imgH="622080" progId="Equation.3">
                  <p:embed/>
                </p:oleObj>
              </mc:Choice>
              <mc:Fallback>
                <p:oleObj name="Equation" r:id="rId16" imgW="3619440" imgH="6220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0575" y="2269780"/>
                        <a:ext cx="3619500" cy="622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" name="Рисунок 16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529609" y="539826"/>
            <a:ext cx="5406582" cy="2385600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538004" y="3425563"/>
            <a:ext cx="5398187" cy="2385600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23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AE55C706-C02A-4C06-8B08-5F4ABD59F3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3800" y="2875532"/>
            <a:ext cx="5918200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Верификация решения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b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радиальных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колебаний в Ansys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6">
            <a:extLst>
              <a:ext uri="{FF2B5EF4-FFF2-40B4-BE49-F238E27FC236}">
                <a16:creationId xmlns:a16="http://schemas.microsoft.com/office/drawing/2014/main" id="{AE55C706-C02A-4C06-8B08-5F4ABD59F3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38004" y="5744647"/>
            <a:ext cx="5398187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Сходимость решения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b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радиальных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колебаний ствола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927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Объект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5394185"/>
              </p:ext>
            </p:extLst>
          </p:nvPr>
        </p:nvGraphicFramePr>
        <p:xfrm>
          <a:off x="322262" y="2319142"/>
          <a:ext cx="11547475" cy="2678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" name="Equation" r:id="rId4" imgW="11493360" imgH="2679480" progId="Equation.3">
                  <p:embed/>
                </p:oleObj>
              </mc:Choice>
              <mc:Fallback>
                <p:oleObj name="Equation" r:id="rId4" imgW="11493360" imgH="2679480" progId="Equation.3">
                  <p:embed/>
                  <p:pic>
                    <p:nvPicPr>
                      <p:cNvPr id="0" name="Object 262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2262" y="2319142"/>
                        <a:ext cx="11547475" cy="2678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2.</a:t>
            </a:r>
            <a:r>
              <a:rPr lang="en-US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3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 Численный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метод решения задачи колебаний ствола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0" y="536227"/>
            <a:ext cx="47615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ru-RU" b="1" dirty="0" err="1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Интегро</a:t>
            </a: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-интерполяционный метод</a:t>
            </a:r>
          </a:p>
        </p:txBody>
      </p:sp>
      <p:graphicFrame>
        <p:nvGraphicFramePr>
          <p:cNvPr id="37" name="Объект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9604442"/>
              </p:ext>
            </p:extLst>
          </p:nvPr>
        </p:nvGraphicFramePr>
        <p:xfrm>
          <a:off x="1270622" y="1562419"/>
          <a:ext cx="39751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2" name="Equation" r:id="rId6" imgW="3974760" imgH="317160" progId="Equation.3">
                  <p:embed/>
                </p:oleObj>
              </mc:Choice>
              <mc:Fallback>
                <p:oleObj name="Equation" r:id="rId6" imgW="3974760" imgH="3171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622" y="1562419"/>
                        <a:ext cx="3975100" cy="3175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Объект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443438"/>
              </p:ext>
            </p:extLst>
          </p:nvPr>
        </p:nvGraphicFramePr>
        <p:xfrm>
          <a:off x="6944877" y="1410019"/>
          <a:ext cx="35687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3" name="Equation" r:id="rId8" imgW="3568680" imgH="622080" progId="Equation.3">
                  <p:embed/>
                </p:oleObj>
              </mc:Choice>
              <mc:Fallback>
                <p:oleObj name="Equation" r:id="rId8" imgW="3568680" imgH="6220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44877" y="1410019"/>
                        <a:ext cx="3568700" cy="622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Прямоугольник 38"/>
          <p:cNvSpPr/>
          <p:nvPr/>
        </p:nvSpPr>
        <p:spPr>
          <a:xfrm>
            <a:off x="139457" y="1051613"/>
            <a:ext cx="35846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600"/>
              </a:spcAft>
            </a:pPr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Пространственная</a:t>
            </a:r>
            <a:r>
              <a:rPr lang="ru-RU" dirty="0">
                <a:solidFill>
                  <a:srgbClr val="292929"/>
                </a:solidFill>
                <a:latin typeface="Bookman Old Style" pitchFamily="18" charset="0"/>
              </a:rPr>
              <a:t> </a:t>
            </a:r>
            <a:r>
              <a:rPr lang="ru-RU" dirty="0">
                <a:solidFill>
                  <a:prstClr val="black"/>
                </a:solidFill>
                <a:latin typeface="Bookman Old Style" pitchFamily="18" charset="0"/>
              </a:rPr>
              <a:t>область:</a:t>
            </a:r>
          </a:p>
        </p:txBody>
      </p:sp>
      <p:sp>
        <p:nvSpPr>
          <p:cNvPr id="40" name="Прямоугольник 39"/>
          <p:cNvSpPr/>
          <p:nvPr/>
        </p:nvSpPr>
        <p:spPr>
          <a:xfrm>
            <a:off x="6944877" y="1051613"/>
            <a:ext cx="2595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600"/>
              </a:spcAft>
            </a:pPr>
            <a:r>
              <a:rPr lang="ru-RU" b="1" dirty="0" smtClean="0">
                <a:solidFill>
                  <a:srgbClr val="292929"/>
                </a:solidFill>
                <a:latin typeface="Bookman Old Style" pitchFamily="18" charset="0"/>
              </a:rPr>
              <a:t>Временная</a:t>
            </a:r>
            <a:r>
              <a:rPr lang="ru-RU" dirty="0" smtClean="0">
                <a:solidFill>
                  <a:srgbClr val="292929"/>
                </a:solidFill>
                <a:latin typeface="Bookman Old Style" pitchFamily="18" charset="0"/>
              </a:rPr>
              <a:t> </a:t>
            </a:r>
            <a:r>
              <a:rPr lang="ru-RU" dirty="0">
                <a:solidFill>
                  <a:prstClr val="black"/>
                </a:solidFill>
                <a:latin typeface="Bookman Old Style" pitchFamily="18" charset="0"/>
              </a:rPr>
              <a:t>область: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47779" y="1536503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34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Прямоугольник 42"/>
          <p:cNvSpPr/>
          <p:nvPr/>
        </p:nvSpPr>
        <p:spPr>
          <a:xfrm>
            <a:off x="139457" y="1959234"/>
            <a:ext cx="4293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600"/>
              </a:spcAft>
            </a:pPr>
            <a:r>
              <a:rPr lang="ru-RU" b="1" dirty="0" smtClean="0">
                <a:latin typeface="Bookman Old Style" pitchFamily="18" charset="0"/>
              </a:rPr>
              <a:t>Решение в конечных разностях:</a:t>
            </a:r>
            <a:endParaRPr lang="ru-RU" dirty="0">
              <a:latin typeface="Bookman Old Style" pitchFamily="18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143016" y="3456247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35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5" name="Объект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6744204"/>
              </p:ext>
            </p:extLst>
          </p:nvPr>
        </p:nvGraphicFramePr>
        <p:xfrm>
          <a:off x="3410630" y="4915184"/>
          <a:ext cx="5575300" cy="135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4" name="Equation" r:id="rId10" imgW="5574960" imgH="1358640" progId="Equation.3">
                  <p:embed/>
                </p:oleObj>
              </mc:Choice>
              <mc:Fallback>
                <p:oleObj name="Equation" r:id="rId10" imgW="5574960" imgH="1358640" progId="Equation.3">
                  <p:embed/>
                  <p:pic>
                    <p:nvPicPr>
                      <p:cNvPr id="0" name="Object 271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0630" y="4915184"/>
                        <a:ext cx="5575300" cy="1358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8870596" y="537274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36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61567" y="153099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33</a:t>
            </a:r>
            <a:r>
              <a:rPr 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24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73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Рисунок 22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4301"/>
            <a:ext cx="5918200" cy="3993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Рисунок 21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338" y="482518"/>
            <a:ext cx="5935662" cy="400536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2.3 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Верификация модели колебаний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ствола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8" name="Rectangle 16">
            <a:extLst>
              <a:ext uri="{FF2B5EF4-FFF2-40B4-BE49-F238E27FC236}">
                <a16:creationId xmlns:a16="http://schemas.microsoft.com/office/drawing/2014/main" id="{AE55C706-C02A-4C06-8B08-5F4ABD59F3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3800" y="4230301"/>
            <a:ext cx="5918200" cy="900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Перемещения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дульного среза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вертикальной плоскости</a:t>
            </a:r>
            <a:r>
              <a:rPr lang="ru-RU" altLang="ru-RU" i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i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при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различном шаге по времени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AE55C706-C02A-4C06-8B08-5F4ABD59F3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7205"/>
            <a:ext cx="5918200" cy="900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Исследование сходимости решения задачи поперечных колебаний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вертикальной плоскости</a:t>
            </a:r>
            <a:endParaRPr lang="ru-RU" altLang="ru-RU" sz="3200" i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2" name="Объект 5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8240425"/>
              </p:ext>
            </p:extLst>
          </p:nvPr>
        </p:nvGraphicFramePr>
        <p:xfrm>
          <a:off x="647700" y="995363"/>
          <a:ext cx="2690813" cy="973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8" name="Equation" r:id="rId6" imgW="2692080" imgH="977760" progId="Equation.3">
                  <p:embed/>
                </p:oleObj>
              </mc:Choice>
              <mc:Fallback>
                <p:oleObj name="Equation" r:id="rId6" imgW="2692080" imgH="9777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" y="995363"/>
                        <a:ext cx="2690813" cy="97313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25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02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2665" y="469900"/>
            <a:ext cx="3149334" cy="2782314"/>
          </a:xfrm>
          <a:prstGeom prst="rect">
            <a:avLst/>
          </a:prstGeom>
        </p:spPr>
      </p:pic>
      <p:pic>
        <p:nvPicPr>
          <p:cNvPr id="30" name="Picture 2" descr="Y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46" t="21545" b="8754"/>
          <a:stretch/>
        </p:blipFill>
        <p:spPr bwMode="auto">
          <a:xfrm>
            <a:off x="0" y="469900"/>
            <a:ext cx="8842664" cy="541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2.3 </a:t>
            </a:r>
            <a:r>
              <a:rPr lang="ru-RU" altLang="ru-RU" sz="2800" b="1" dirty="0" err="1" smtClean="0">
                <a:solidFill>
                  <a:srgbClr val="292929"/>
                </a:solidFill>
                <a:latin typeface="Bookman Old Style" panose="02050604050505020204" pitchFamily="18" charset="0"/>
              </a:rPr>
              <a:t>Валидация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 модели колебаний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ствола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841998" y="2919577"/>
            <a:ext cx="34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5"/>
          <a:srcRect t="3398"/>
          <a:stretch/>
        </p:blipFill>
        <p:spPr>
          <a:xfrm>
            <a:off x="8941999" y="3219450"/>
            <a:ext cx="3150000" cy="2699694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8829174" y="5600277"/>
            <a:ext cx="357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9755125" y="609600"/>
            <a:ext cx="390525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083115" y="424005"/>
            <a:ext cx="7857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latin typeface="Bookman Old Style" panose="02050604050505020204" pitchFamily="18" charset="0"/>
              </a:rPr>
              <a:t>Ansys</a:t>
            </a:r>
            <a:endParaRPr lang="ru-RU" sz="1600" dirty="0">
              <a:latin typeface="Bookman Old Style" panose="02050604050505020204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161288" y="440323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err="1" smtClean="0">
                <a:latin typeface="Bookman Old Style" panose="02050604050505020204" pitchFamily="18" charset="0"/>
              </a:rPr>
              <a:t>Разр</a:t>
            </a:r>
            <a:r>
              <a:rPr lang="ru-RU" sz="1600" dirty="0" smtClean="0">
                <a:latin typeface="Bookman Old Style" panose="02050604050505020204" pitchFamily="18" charset="0"/>
              </a:rPr>
              <a:t>. ПО</a:t>
            </a:r>
            <a:endParaRPr lang="ru-RU" sz="1600" dirty="0">
              <a:latin typeface="Bookman Old Style" panose="02050604050505020204" pitchFamily="18" charset="0"/>
            </a:endParaRPr>
          </a:p>
        </p:txBody>
      </p:sp>
      <p:cxnSp>
        <p:nvCxnSpPr>
          <p:cNvPr id="46" name="Прямая соединительная линия 45"/>
          <p:cNvCxnSpPr/>
          <p:nvPr/>
        </p:nvCxnSpPr>
        <p:spPr>
          <a:xfrm>
            <a:off x="10818388" y="609600"/>
            <a:ext cx="390525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6">
            <a:extLst>
              <a:ext uri="{FF2B5EF4-FFF2-40B4-BE49-F238E27FC236}">
                <a16:creationId xmlns:a16="http://schemas.microsoft.com/office/drawing/2014/main" id="{AE55C706-C02A-4C06-8B08-5F4ABD59F3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816827"/>
            <a:ext cx="12192000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Сравнение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колебаний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ствола по </a:t>
            </a:r>
            <a:r>
              <a:rPr lang="en-US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3D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модели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ANSYS)</a:t>
            </a:r>
            <a:b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 </a:t>
            </a:r>
            <a:r>
              <a:rPr lang="en-US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1D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модели (в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разработанном ПО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): а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продольные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колебания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б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вертикальные колебания</a:t>
            </a:r>
            <a:endParaRPr lang="ru-RU" altLang="ru-RU" dirty="0"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26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47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Рисунок 27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" t="12135" r="-33"/>
          <a:stretch/>
        </p:blipFill>
        <p:spPr bwMode="auto">
          <a:xfrm>
            <a:off x="933450" y="556484"/>
            <a:ext cx="6324599" cy="53259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1449" y="469900"/>
            <a:ext cx="3225899" cy="2749550"/>
          </a:xfrm>
          <a:prstGeom prst="rect">
            <a:avLst/>
          </a:prstGeom>
        </p:spPr>
      </p:pic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2.3 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Численный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метод решения задачи колебаний ствола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1448" y="3219450"/>
            <a:ext cx="3225899" cy="274955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7616700" y="5618690"/>
            <a:ext cx="357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б)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29524" y="2918996"/>
            <a:ext cx="34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а)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8724900" y="601377"/>
            <a:ext cx="390525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45575" y="415782"/>
            <a:ext cx="7857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latin typeface="Bookman Old Style" panose="02050604050505020204" pitchFamily="18" charset="0"/>
              </a:rPr>
              <a:t>Ansys</a:t>
            </a:r>
            <a:endParaRPr lang="ru-RU" sz="1600" dirty="0">
              <a:latin typeface="Bookman Old Style" panose="020506040505050202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221893" y="432100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err="1" smtClean="0">
                <a:latin typeface="Bookman Old Style" panose="02050604050505020204" pitchFamily="18" charset="0"/>
              </a:rPr>
              <a:t>Разр</a:t>
            </a:r>
            <a:r>
              <a:rPr lang="ru-RU" sz="1600" dirty="0" smtClean="0">
                <a:latin typeface="Bookman Old Style" panose="02050604050505020204" pitchFamily="18" charset="0"/>
              </a:rPr>
              <a:t>. ПО</a:t>
            </a:r>
            <a:endParaRPr lang="ru-RU" sz="1600" dirty="0">
              <a:latin typeface="Bookman Old Style" panose="02050604050505020204" pitchFamily="18" charset="0"/>
            </a:endParaRPr>
          </a:p>
        </p:txBody>
      </p:sp>
      <p:cxnSp>
        <p:nvCxnSpPr>
          <p:cNvPr id="17" name="Прямая соединительная линия 16"/>
          <p:cNvCxnSpPr/>
          <p:nvPr/>
        </p:nvCxnSpPr>
        <p:spPr>
          <a:xfrm>
            <a:off x="9831368" y="601377"/>
            <a:ext cx="390525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6">
            <a:extLst>
              <a:ext uri="{FF2B5EF4-FFF2-40B4-BE49-F238E27FC236}">
                <a16:creationId xmlns:a16="http://schemas.microsoft.com/office/drawing/2014/main" id="{AE55C706-C02A-4C06-8B08-5F4ABD59F3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816827"/>
            <a:ext cx="12192000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Сравнение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колебаний ствола с ребрами жесткости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 </a:t>
            </a:r>
            <a:r>
              <a:rPr lang="en-US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3D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модели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ANSYS)</a:t>
            </a:r>
            <a:b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 </a:t>
            </a:r>
            <a:r>
              <a:rPr lang="en-US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1D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модели (в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разработанном ПО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): а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altLang="ru-RU" b="1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продольные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колебания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б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вертикальные колебания</a:t>
            </a:r>
            <a:endParaRPr lang="ru-RU" altLang="ru-RU" dirty="0"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27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28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2.4 Численный метод решения задачи теплопроводности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2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137090" y="479061"/>
            <a:ext cx="5113678" cy="3852781"/>
          </a:xfrm>
          <a:prstGeom prst="rect">
            <a:avLst/>
          </a:prstGeom>
          <a:noFill/>
          <a:ln w="15875" algn="ctr">
            <a:noFill/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t" anchorCtr="0" compatLnSpc="1">
            <a:prstTxWarp prst="textNoShape">
              <a:avLst/>
            </a:prstTxWarp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600"/>
              </a:spcAft>
            </a:pPr>
            <a:r>
              <a:rPr lang="ru-RU" b="1" dirty="0">
                <a:latin typeface="Bookman Old Style" pitchFamily="18" charset="0"/>
              </a:rPr>
              <a:t>Решение в конечных разностях</a:t>
            </a:r>
            <a:r>
              <a:rPr lang="ru-RU" b="1" dirty="0" smtClean="0">
                <a:latin typeface="Bookman Old Style" pitchFamily="18" charset="0"/>
              </a:rPr>
              <a:t>:</a:t>
            </a: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 smtClean="0"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 smtClean="0"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 smtClean="0"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 smtClean="0"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endParaRPr lang="ru-RU" dirty="0" smtClean="0">
              <a:latin typeface="Bookman Old Style" pitchFamily="18" charset="0"/>
            </a:endParaRPr>
          </a:p>
          <a:p>
            <a:pPr algn="just" fontAlgn="auto">
              <a:spcBef>
                <a:spcPts val="0"/>
              </a:spcBef>
              <a:spcAft>
                <a:spcPts val="600"/>
              </a:spcAft>
            </a:pPr>
            <a:r>
              <a:rPr lang="ru-RU" dirty="0" smtClean="0">
                <a:latin typeface="Bookman Old Style" pitchFamily="18" charset="0"/>
              </a:rPr>
              <a:t>условие на </a:t>
            </a:r>
            <a:r>
              <a:rPr lang="ru-RU" b="1" dirty="0" smtClean="0">
                <a:latin typeface="Bookman Old Style" pitchFamily="18" charset="0"/>
              </a:rPr>
              <a:t>внутренней</a:t>
            </a:r>
            <a:r>
              <a:rPr lang="ru-RU" dirty="0" smtClean="0">
                <a:latin typeface="Bookman Old Style" pitchFamily="18" charset="0"/>
              </a:rPr>
              <a:t> </a:t>
            </a:r>
            <a:r>
              <a:rPr lang="ru-RU" b="1" dirty="0" smtClean="0">
                <a:latin typeface="Bookman Old Style" pitchFamily="18" charset="0"/>
              </a:rPr>
              <a:t>границе</a:t>
            </a:r>
            <a:r>
              <a:rPr lang="ru-RU" dirty="0" smtClean="0">
                <a:latin typeface="Bookman Old Style" pitchFamily="18" charset="0"/>
              </a:rPr>
              <a:t>:</a:t>
            </a:r>
            <a:endParaRPr lang="ru-RU" dirty="0">
              <a:latin typeface="Bookman Old Style" pitchFamily="18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661452" y="2243900"/>
            <a:ext cx="537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sz="14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53</a:t>
            </a:r>
            <a:r>
              <a:rPr lang="en-US" sz="14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sz="1400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661453" y="3141618"/>
            <a:ext cx="537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sz="14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54</a:t>
            </a:r>
            <a:r>
              <a:rPr lang="en-US" sz="14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sz="1400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661452" y="1208535"/>
            <a:ext cx="537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(</a:t>
            </a:r>
            <a:r>
              <a:rPr lang="ru-RU" sz="14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52</a:t>
            </a:r>
            <a:r>
              <a:rPr lang="en-US" sz="14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)</a:t>
            </a:r>
            <a:endParaRPr lang="ru-RU" sz="1400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2B9A613-017C-4815-8D01-961AE04CEF1C}"/>
              </a:ext>
            </a:extLst>
          </p:cNvPr>
          <p:cNvSpPr txBox="1"/>
          <p:nvPr/>
        </p:nvSpPr>
        <p:spPr>
          <a:xfrm>
            <a:off x="6264766" y="3212580"/>
            <a:ext cx="59272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Шаблон неявной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разностной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схемы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 сетке с переменным шагом</a:t>
            </a:r>
            <a:endParaRPr lang="ru-RU" altLang="ru-RU" dirty="0"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28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graphicFrame>
        <p:nvGraphicFramePr>
          <p:cNvPr id="11" name="Объект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904189"/>
              </p:ext>
            </p:extLst>
          </p:nvPr>
        </p:nvGraphicFramePr>
        <p:xfrm>
          <a:off x="6198779" y="494132"/>
          <a:ext cx="5927235" cy="2869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4" name="Picture" r:id="rId4" imgW="4511401" imgH="2205184" progId="Word.Picture.8">
                  <p:embed/>
                </p:oleObj>
              </mc:Choice>
              <mc:Fallback>
                <p:oleObj name="Picture" r:id="rId4" imgW="4511401" imgH="2205184" progId="Word.Picture.8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-476" t="3857" r="414" b="674"/>
                      <a:stretch>
                        <a:fillRect/>
                      </a:stretch>
                    </p:blipFill>
                    <p:spPr bwMode="auto">
                      <a:xfrm>
                        <a:off x="6198779" y="494132"/>
                        <a:ext cx="5927235" cy="286974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Объект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0276683"/>
              </p:ext>
            </p:extLst>
          </p:nvPr>
        </p:nvGraphicFramePr>
        <p:xfrm>
          <a:off x="62647" y="824306"/>
          <a:ext cx="5262563" cy="304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5" name="Equation" r:id="rId6" imgW="5257800" imgH="3060360" progId="Equation.3">
                  <p:embed/>
                </p:oleObj>
              </mc:Choice>
              <mc:Fallback>
                <p:oleObj name="Equation" r:id="rId6" imgW="5257800" imgH="3060360" progId="Equation.3">
                  <p:embed/>
                  <p:pic>
                    <p:nvPicPr>
                      <p:cNvPr id="0" name="Object 13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647" y="824306"/>
                        <a:ext cx="5262563" cy="3044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24" name="Объект 2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2585900"/>
              </p:ext>
            </p:extLst>
          </p:nvPr>
        </p:nvGraphicFramePr>
        <p:xfrm>
          <a:off x="427038" y="4319588"/>
          <a:ext cx="5010150" cy="1554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6" name="Equation" r:id="rId8" imgW="5003640" imgH="1562040" progId="Equation.3">
                  <p:embed/>
                </p:oleObj>
              </mc:Choice>
              <mc:Fallback>
                <p:oleObj name="Equation" r:id="rId8" imgW="5003640" imgH="1562040" progId="Equation.3">
                  <p:embed/>
                  <p:pic>
                    <p:nvPicPr>
                      <p:cNvPr id="0" name="Object 30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7038" y="4319588"/>
                        <a:ext cx="5010150" cy="15541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3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5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6198779" y="3869131"/>
            <a:ext cx="5993221" cy="590349"/>
          </a:xfrm>
          <a:prstGeom prst="rect">
            <a:avLst/>
          </a:prstGeom>
          <a:noFill/>
          <a:ln w="15875" algn="ctr">
            <a:noFill/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t" anchorCtr="0" compatLnSpc="1">
            <a:prstTxWarp prst="textNoShape">
              <a:avLst/>
            </a:prstTxWarp>
            <a:spAutoFit/>
          </a:bodyPr>
          <a:lstStyle/>
          <a:p>
            <a:pPr algn="just" fontAlgn="auto">
              <a:spcBef>
                <a:spcPts val="0"/>
              </a:spcBef>
            </a:pPr>
            <a:r>
              <a:rPr lang="ru-RU" dirty="0" smtClean="0">
                <a:latin typeface="Bookman Old Style" pitchFamily="18" charset="0"/>
              </a:rPr>
              <a:t>условие на </a:t>
            </a:r>
            <a:r>
              <a:rPr lang="ru-RU" b="1" dirty="0" smtClean="0">
                <a:latin typeface="Bookman Old Style" pitchFamily="18" charset="0"/>
              </a:rPr>
              <a:t>внешней границе</a:t>
            </a:r>
          </a:p>
          <a:p>
            <a:pPr algn="just" fontAlgn="auto">
              <a:spcBef>
                <a:spcPts val="0"/>
              </a:spcBef>
            </a:pPr>
            <a:r>
              <a:rPr lang="ru-RU" dirty="0" smtClean="0">
                <a:latin typeface="Bookman Old Style" pitchFamily="18" charset="0"/>
              </a:rPr>
              <a:t>(тепловая волна достигла границы):</a:t>
            </a:r>
          </a:p>
        </p:txBody>
      </p:sp>
      <p:graphicFrame>
        <p:nvGraphicFramePr>
          <p:cNvPr id="42" name="Объект 4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8295722"/>
              </p:ext>
            </p:extLst>
          </p:nvPr>
        </p:nvGraphicFramePr>
        <p:xfrm>
          <a:off x="5916613" y="4435475"/>
          <a:ext cx="6235700" cy="1884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7" name="Equation" r:id="rId10" imgW="6108480" imgH="1688760" progId="Equation.3">
                  <p:embed/>
                </p:oleObj>
              </mc:Choice>
              <mc:Fallback>
                <p:oleObj name="Equation" r:id="rId10" imgW="6108480" imgH="1688760" progId="Equation.3">
                  <p:embed/>
                  <p:pic>
                    <p:nvPicPr>
                      <p:cNvPr id="0" name="Object 46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16613" y="4435475"/>
                        <a:ext cx="6235700" cy="18843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824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7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2.4 Численный метод решения задачи теплопроводности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pic>
        <p:nvPicPr>
          <p:cNvPr id="33" name="Рисунок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92" y="596133"/>
            <a:ext cx="5940000" cy="3984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7292" y="590727"/>
            <a:ext cx="5940000" cy="3989552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2B9A613-017C-4815-8D01-961AE04CEF1C}"/>
              </a:ext>
            </a:extLst>
          </p:cNvPr>
          <p:cNvSpPr txBox="1"/>
          <p:nvPr/>
        </p:nvSpPr>
        <p:spPr>
          <a:xfrm>
            <a:off x="309285" y="4580279"/>
            <a:ext cx="55960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21</a:t>
            </a:r>
            <a:r>
              <a:rPr lang="en-US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Сравнение динамики температуры ствола в каморе в </a:t>
            </a:r>
            <a:r>
              <a:rPr lang="en-US" altLang="ru-RU" dirty="0" err="1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Ansys</a:t>
            </a:r>
            <a:r>
              <a:rPr lang="en-US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(2D)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 в разработанной программе</a:t>
            </a:r>
            <a:r>
              <a:rPr lang="en-US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(1D)</a:t>
            </a:r>
            <a:endParaRPr lang="ru-RU" altLang="ru-RU" dirty="0"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2B9A613-017C-4815-8D01-961AE04CEF1C}"/>
              </a:ext>
            </a:extLst>
          </p:cNvPr>
          <p:cNvSpPr txBox="1"/>
          <p:nvPr/>
        </p:nvSpPr>
        <p:spPr>
          <a:xfrm>
            <a:off x="6249285" y="4580279"/>
            <a:ext cx="55960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22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Динамика температуры ствола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каморе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зависимости от числа разбиений по радиусу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29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59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0" y="469900"/>
            <a:ext cx="121920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b="1" dirty="0" smtClean="0"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 работы</a:t>
            </a:r>
            <a:r>
              <a:rPr lang="ru-RU" b="1" dirty="0" smtClean="0"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исследование 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возможности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уменьшения 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разброса 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снарядов при стрельбе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очередью </a:t>
            </a:r>
            <a:r>
              <a:rPr lang="ru-RU" dirty="0" smtClean="0">
                <a:solidFill>
                  <a:srgbClr val="292929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 счет выбора геометрической формы ствола.</a:t>
            </a:r>
            <a:endParaRPr lang="ru-RU" dirty="0">
              <a:effectLst/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lvl="0" algn="just">
              <a:tabLst>
                <a:tab pos="180340" algn="l"/>
                <a:tab pos="457200" algn="l"/>
              </a:tabLst>
            </a:pP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Объект исследования: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напряженно-деформированное состояние и колебания ствола при выстреле.</a:t>
            </a:r>
          </a:p>
          <a:p>
            <a:pPr lvl="0" algn="just">
              <a:tabLst>
                <a:tab pos="180340" algn="l"/>
                <a:tab pos="457200" algn="l"/>
              </a:tabLst>
            </a:pPr>
            <a:r>
              <a:rPr 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Предмет исследования: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математические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модели и численные методы решения задач напряженно-деформированного состояния и колебаний ствола, а также методы структурно-параметрической оптимизации.</a:t>
            </a:r>
          </a:p>
          <a:p>
            <a:pPr algn="just"/>
            <a:r>
              <a:rPr lang="ru-RU" b="1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Задачи </a:t>
            </a:r>
            <a:r>
              <a:rPr lang="ru-RU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исследования: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Разработка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математических моделей напряженно-деформированного состояния и колебаний ствола с учетом теплового и </a:t>
            </a:r>
            <a:r>
              <a:rPr lang="ru-RU" dirty="0">
                <a:solidFill>
                  <a:srgbClr val="292929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механического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нагружения. 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Разработка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математических моделей внутренней баллистики, движения снаряда, и внешней баллистики с учетом колебаний ствола.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Разработка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эффективного метода решения задачи внутренней баллистики и движения снаряда, теплопроводности и напряженно-деформированного состояния ствола, внешней баллистики.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Разработка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методов структурно-параметрической оптимизации ствола автоматической пушки в процессе стрельбы очередями.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Разработка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программно-вычислительного комплекса, реализующего решение задачи структурно-параметрической оптимизации.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Решение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задачи структурно-параметрической оптимизации ствола 30-мм автоматической пушки в процессе стрельбы очередями.</a:t>
            </a:r>
          </a:p>
        </p:txBody>
      </p:sp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Цель и задачи исследования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36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4"/>
          <a:srcRect l="977" t="1791" b="4536"/>
          <a:stretch/>
        </p:blipFill>
        <p:spPr>
          <a:xfrm>
            <a:off x="264788" y="529892"/>
            <a:ext cx="4854962" cy="4680687"/>
          </a:xfrm>
          <a:prstGeom prst="rect">
            <a:avLst/>
          </a:prstGeom>
        </p:spPr>
      </p:pic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25" name="Rectangle 3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4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2.5 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Численный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метод 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оптимизации </a:t>
            </a:r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формы ствола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46" name="Rectangle 28" descr="Светлый диагональный 2"/>
          <p:cNvSpPr>
            <a:spLocks noChangeArrowheads="1"/>
          </p:cNvSpPr>
          <p:nvPr/>
        </p:nvSpPr>
        <p:spPr bwMode="auto">
          <a:xfrm>
            <a:off x="2382652" y="505781"/>
            <a:ext cx="2843155" cy="406495"/>
          </a:xfrm>
          <a:prstGeom prst="rect">
            <a:avLst/>
          </a:prstGeom>
          <a:noFill/>
          <a:ln w="15875" algn="ctr">
            <a:noFill/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just"/>
            <a:r>
              <a:rPr 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Метод Нелдера-Мида</a:t>
            </a:r>
            <a:endParaRPr lang="ru-RU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2" name="Rectangle 207"/>
          <p:cNvSpPr>
            <a:spLocks noChangeArrowheads="1"/>
          </p:cNvSpPr>
          <p:nvPr/>
        </p:nvSpPr>
        <p:spPr bwMode="auto">
          <a:xfrm>
            <a:off x="2862685" y="89317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22" name="Rectangle 308"/>
          <p:cNvSpPr>
            <a:spLocks noChangeArrowheads="1"/>
          </p:cNvSpPr>
          <p:nvPr/>
        </p:nvSpPr>
        <p:spPr bwMode="auto">
          <a:xfrm>
            <a:off x="3293918" y="20002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2B9A613-017C-4815-8D01-961AE04CEF1C}"/>
              </a:ext>
            </a:extLst>
          </p:cNvPr>
          <p:cNvSpPr txBox="1"/>
          <p:nvPr/>
        </p:nvSpPr>
        <p:spPr>
          <a:xfrm>
            <a:off x="5991698" y="5971944"/>
            <a:ext cx="5514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Блок схема метода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оптимизации</a:t>
            </a:r>
            <a:endParaRPr lang="ru-RU" altLang="ru-RU" dirty="0"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B9A613-017C-4815-8D01-961AE04CEF1C}"/>
              </a:ext>
            </a:extLst>
          </p:cNvPr>
          <p:cNvSpPr txBox="1"/>
          <p:nvPr/>
        </p:nvSpPr>
        <p:spPr>
          <a:xfrm>
            <a:off x="158732" y="5192147"/>
            <a:ext cx="50670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График убывания целевой функции: 1 – классический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ствол; 2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ствол с 8 ребрами жесткости 1-го типа; 3 – ствол с 3 ребрами жесткости 2-го типа</a:t>
            </a:r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667418"/>
              </p:ext>
            </p:extLst>
          </p:nvPr>
        </p:nvGraphicFramePr>
        <p:xfrm>
          <a:off x="5445938" y="511460"/>
          <a:ext cx="6606362" cy="5522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99" name="Picture" r:id="rId5" imgW="7616440" imgH="6163936" progId="Word.Picture.8">
                  <p:embed/>
                </p:oleObj>
              </mc:Choice>
              <mc:Fallback>
                <p:oleObj name="Picture" r:id="rId5" imgW="7616440" imgH="6163936" progId="Word.Picture.8">
                  <p:embed/>
                  <p:pic>
                    <p:nvPicPr>
                      <p:cNvPr id="0" name="Object 1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23" t="1746" r="2039" b="-90"/>
                      <a:stretch>
                        <a:fillRect/>
                      </a:stretch>
                    </p:blipFill>
                    <p:spPr bwMode="auto">
                      <a:xfrm>
                        <a:off x="5445938" y="511460"/>
                        <a:ext cx="6606362" cy="552224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30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229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2164471"/>
            <a:ext cx="122040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6088" indent="-446088" algn="ctr">
              <a:spcAft>
                <a:spcPts val="600"/>
              </a:spcAft>
            </a:pPr>
            <a:r>
              <a:rPr lang="ru-RU" altLang="ru-RU" sz="4800" b="1" dirty="0">
                <a:solidFill>
                  <a:schemeClr val="tx2"/>
                </a:solidFill>
                <a:latin typeface="Bookman Old Style" panose="02050604050505020204" pitchFamily="18" charset="0"/>
              </a:rPr>
              <a:t>3. </a:t>
            </a:r>
            <a:r>
              <a:rPr lang="ru-RU" altLang="ru-RU" sz="4800" b="1" dirty="0" smtClean="0">
                <a:solidFill>
                  <a:schemeClr val="tx2"/>
                </a:solidFill>
                <a:latin typeface="Bookman Old Style" panose="02050604050505020204" pitchFamily="18" charset="0"/>
              </a:rPr>
              <a:t>Структура и функциональные возможности </a:t>
            </a:r>
            <a:r>
              <a:rPr lang="ru-RU" altLang="ru-RU" sz="4800" b="1" dirty="0">
                <a:solidFill>
                  <a:schemeClr val="tx2"/>
                </a:solidFill>
                <a:latin typeface="Bookman Old Style" panose="02050604050505020204" pitchFamily="18" charset="0"/>
              </a:rPr>
              <a:t>программно-вычислительного комплекса</a:t>
            </a:r>
          </a:p>
        </p:txBody>
      </p:sp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31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711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14" name="Rectangle 16"/>
          <p:cNvSpPr>
            <a:spLocks noChangeArrowheads="1"/>
          </p:cNvSpPr>
          <p:nvPr/>
        </p:nvSpPr>
        <p:spPr bwMode="auto">
          <a:xfrm>
            <a:off x="0" y="6024499"/>
            <a:ext cx="12192000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25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Структура </a:t>
            </a:r>
            <a:r>
              <a:rPr lang="ru-RU" altLang="ru-RU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ПВК</a:t>
            </a:r>
            <a:r>
              <a:rPr lang="ru-RU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расчета продольно-поперечных колебаний ствола артиллерийского орудия</a:t>
            </a:r>
            <a:endParaRPr lang="ru-RU" altLang="ru-RU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3.1 Структура программно-вычислительного комплекса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42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32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graphicFrame>
        <p:nvGraphicFramePr>
          <p:cNvPr id="8" name="Объект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8367455"/>
              </p:ext>
            </p:extLst>
          </p:nvPr>
        </p:nvGraphicFramePr>
        <p:xfrm>
          <a:off x="2116774" y="570002"/>
          <a:ext cx="7958452" cy="55380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6" name="Picture" r:id="rId4" imgW="5774853" imgH="4004454" progId="Word.Picture.8">
                  <p:embed/>
                </p:oleObj>
              </mc:Choice>
              <mc:Fallback>
                <p:oleObj name="Picture" r:id="rId4" imgW="5774853" imgH="4004454" progId="Word.Picture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6774" y="570002"/>
                        <a:ext cx="7958452" cy="553803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887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14" name="Rectangle 16"/>
          <p:cNvSpPr>
            <a:spLocks noChangeArrowheads="1"/>
          </p:cNvSpPr>
          <p:nvPr/>
        </p:nvSpPr>
        <p:spPr bwMode="auto">
          <a:xfrm>
            <a:off x="829765" y="6002800"/>
            <a:ext cx="10634950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Главное окно программного комплекса с отображением 30-мм ствола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3.3 Функциональные </a:t>
            </a:r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возможности </a:t>
            </a:r>
            <a:r>
              <a:rPr 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программного комплекса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971" y="571021"/>
            <a:ext cx="10298057" cy="5402158"/>
          </a:xfrm>
          <a:prstGeom prst="rect">
            <a:avLst/>
          </a:prstGeom>
        </p:spPr>
      </p:pic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33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39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2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14" name="Rectangle 16"/>
          <p:cNvSpPr>
            <a:spLocks noChangeArrowheads="1"/>
          </p:cNvSpPr>
          <p:nvPr/>
        </p:nvSpPr>
        <p:spPr bwMode="auto">
          <a:xfrm>
            <a:off x="2343336" y="5966016"/>
            <a:ext cx="7884936" cy="2846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400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29</a:t>
            </a:r>
            <a:r>
              <a:rPr lang="en-US" altLang="ru-RU" sz="1400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sz="1400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Расчет в </a:t>
            </a:r>
            <a:r>
              <a:rPr lang="ru-RU" altLang="ru-RU" sz="1400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программном комплексе </a:t>
            </a:r>
            <a:r>
              <a:rPr lang="ru-RU" alt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прочностных параметров ствола</a:t>
            </a:r>
            <a:endParaRPr lang="ru-RU" altLang="ru-RU" sz="24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3.3 Функциональные возможности программного комплекса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17" y="609601"/>
            <a:ext cx="11177974" cy="5230858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34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23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4" name="Rectangle 16"/>
          <p:cNvSpPr>
            <a:spLocks noChangeArrowheads="1"/>
          </p:cNvSpPr>
          <p:nvPr/>
        </p:nvSpPr>
        <p:spPr bwMode="auto">
          <a:xfrm>
            <a:off x="1476663" y="6048961"/>
            <a:ext cx="9800937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19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Отображение в программном комплексе перемещений дульного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среза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3.3 Функциональные возможности программного комплекса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2300"/>
            <a:ext cx="7609836" cy="536743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9835" y="3048000"/>
            <a:ext cx="4580037" cy="3019905"/>
          </a:xfrm>
          <a:prstGeom prst="rect">
            <a:avLst/>
          </a:prstGeom>
        </p:spPr>
      </p:pic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35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52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3.3 Функциональные возможности программного комплекса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4" name="Rectangle 16"/>
          <p:cNvSpPr>
            <a:spLocks noChangeArrowheads="1"/>
          </p:cNvSpPr>
          <p:nvPr/>
        </p:nvSpPr>
        <p:spPr bwMode="auto">
          <a:xfrm>
            <a:off x="1294704" y="5998242"/>
            <a:ext cx="10440096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Отображение в программном комплексе </a:t>
            </a:r>
            <a:r>
              <a:rPr lang="ru-RU" altLang="ru-RU" dirty="0" err="1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внешнебаллистической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траектории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5471"/>
            <a:ext cx="7750870" cy="546691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0870" y="2626242"/>
            <a:ext cx="4436450" cy="3372000"/>
          </a:xfrm>
          <a:prstGeom prst="rect">
            <a:avLst/>
          </a:prstGeom>
        </p:spPr>
      </p:pic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36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17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3.3 Функциональные возможности программного комплекса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4" name="Rectangle 16"/>
          <p:cNvSpPr>
            <a:spLocks noChangeArrowheads="1"/>
          </p:cNvSpPr>
          <p:nvPr/>
        </p:nvSpPr>
        <p:spPr bwMode="auto">
          <a:xfrm>
            <a:off x="0" y="6016201"/>
            <a:ext cx="12395200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Отображение в программном комплексе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мест попадания снарядов на расстоянии 1500 м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916" y="1033126"/>
            <a:ext cx="4437888" cy="501385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412" y="479514"/>
            <a:ext cx="7374504" cy="5567464"/>
          </a:xfrm>
          <a:prstGeom prst="rect">
            <a:avLst/>
          </a:prstGeom>
        </p:spPr>
      </p:pic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37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13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2164471"/>
            <a:ext cx="122040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6088" indent="-446088" algn="ctr">
              <a:spcAft>
                <a:spcPts val="600"/>
              </a:spcAft>
            </a:pPr>
            <a:r>
              <a:rPr lang="ru-RU" altLang="ru-RU" sz="4800" b="1" dirty="0">
                <a:solidFill>
                  <a:schemeClr val="tx2"/>
                </a:solidFill>
                <a:latin typeface="Bookman Old Style" panose="02050604050505020204" pitchFamily="18" charset="0"/>
              </a:rPr>
              <a:t>4. Результаты численных исследований</a:t>
            </a:r>
          </a:p>
        </p:txBody>
      </p:sp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38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08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3" y="1263495"/>
            <a:ext cx="6091878" cy="3753867"/>
          </a:xfrm>
          <a:prstGeom prst="rect">
            <a:avLst/>
          </a:prstGeom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67269" y="5030062"/>
            <a:ext cx="5731337" cy="62324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37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Динамика охлаждения ствола в точке максимального значения температуры</a:t>
            </a:r>
            <a:endParaRPr lang="ru-RU" altLang="ru-RU" dirty="0"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4.2 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Тепловое </a:t>
            </a:r>
            <a:r>
              <a:rPr lang="ru-RU" altLang="ru-RU" sz="2800" b="1" dirty="0" err="1" smtClean="0">
                <a:solidFill>
                  <a:srgbClr val="292929"/>
                </a:solidFill>
                <a:latin typeface="Bookman Old Style" panose="02050604050505020204" pitchFamily="18" charset="0"/>
              </a:rPr>
              <a:t>нагружение</a:t>
            </a:r>
            <a:r>
              <a:rPr lang="ru-RU" altLang="ru-RU" sz="28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 ствола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6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5" name="Rectangle 47"/>
          <p:cNvSpPr>
            <a:spLocks noChangeArrowheads="1"/>
          </p:cNvSpPr>
          <p:nvPr/>
        </p:nvSpPr>
        <p:spPr bwMode="auto">
          <a:xfrm>
            <a:off x="973306" y="38268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id="{AEA1C4A0-B57A-4A88-AC88-14D5AE491E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5874" y="5030062"/>
            <a:ext cx="6326125" cy="90024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38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Поперечная эпюра максимальная температуры ствола в зависимости от количества выстрелов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1" name="Объект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6718621"/>
              </p:ext>
            </p:extLst>
          </p:nvPr>
        </p:nvGraphicFramePr>
        <p:xfrm>
          <a:off x="755083" y="1798326"/>
          <a:ext cx="167640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4" name="Equation" r:id="rId5" imgW="1676160" imgH="672840" progId="Equation.3">
                  <p:embed/>
                </p:oleObj>
              </mc:Choice>
              <mc:Fallback>
                <p:oleObj name="Equation" r:id="rId5" imgW="1676160" imgH="6728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5083" y="1798326"/>
                        <a:ext cx="1676400" cy="6731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39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7240" y="1263495"/>
            <a:ext cx="6044759" cy="372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28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10" name="Прямоугольник 9"/>
          <p:cNvSpPr/>
          <p:nvPr/>
        </p:nvSpPr>
        <p:spPr>
          <a:xfrm>
            <a:off x="0" y="469900"/>
            <a:ext cx="1219199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8775" indent="-358775">
              <a:lnSpc>
                <a:spcPct val="150000"/>
              </a:lnSpc>
              <a:tabLst>
                <a:tab pos="361950" algn="l"/>
              </a:tabLst>
            </a:pPr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По специальности </a:t>
            </a:r>
            <a:r>
              <a:rPr lang="ru-RU" b="1" dirty="0" smtClean="0">
                <a:solidFill>
                  <a:srgbClr val="292929"/>
                </a:solidFill>
                <a:latin typeface="Bookman Old Style" pitchFamily="18" charset="0"/>
              </a:rPr>
              <a:t>1.1.8 </a:t>
            </a:r>
            <a:r>
              <a:rPr lang="ru-RU" b="1" dirty="0">
                <a:solidFill>
                  <a:srgbClr val="292929"/>
                </a:solidFill>
                <a:latin typeface="Bookman Old Style" pitchFamily="18" charset="0"/>
              </a:rPr>
              <a:t>– Механика деформируемого твердого тела:</a:t>
            </a:r>
          </a:p>
          <a:p>
            <a:pPr marL="358775" lvl="0" indent="-358775" algn="just">
              <a:lnSpc>
                <a:spcPct val="150000"/>
              </a:lnSpc>
              <a:buFont typeface="+mj-lt"/>
              <a:buAutoNum type="arabicPeriod"/>
              <a:tabLst>
                <a:tab pos="361950" algn="l"/>
              </a:tabLst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Математические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модель и метод решения задачи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структурно-параметрической оптимизации ствола автоматической пушки в процессе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стрельбы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endParaRPr lang="ru-RU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58775" lvl="0" indent="-358775" algn="just">
              <a:lnSpc>
                <a:spcPct val="150000"/>
              </a:lnSpc>
              <a:buFont typeface="+mj-lt"/>
              <a:buAutoNum type="arabicPeriod"/>
              <a:tabLst>
                <a:tab pos="361950" algn="l"/>
              </a:tabLst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Программно-вычислительный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комплекс, реализующий решение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задач напряженно-деформированного состояния и колебаний, а также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структурно-параметрической оптимизации ствола автоматической пушки в процессе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стрельбы.</a:t>
            </a:r>
            <a:endParaRPr lang="ru-RU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58775" lvl="0" indent="-358775" algn="just">
              <a:lnSpc>
                <a:spcPct val="150000"/>
              </a:lnSpc>
              <a:buFont typeface="+mj-lt"/>
              <a:buAutoNum type="arabicPeriod"/>
              <a:tabLst>
                <a:tab pos="361950" algn="l"/>
              </a:tabLst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Результаты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решения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задачи напряженно-деформированного состояния и структурно-параметрической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оптимизации ствола автоматической пушки в процессе стрельбы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endParaRPr lang="ru-RU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>
                <a:solidFill>
                  <a:srgbClr val="292929"/>
                </a:solidFill>
                <a:latin typeface="Bookman Old Style" pitchFamily="18" charset="0"/>
              </a:rPr>
              <a:t>Основные положения, выносимые на защиту</a:t>
            </a:r>
          </a:p>
        </p:txBody>
      </p:sp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93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215023" y="5754796"/>
            <a:ext cx="5768563" cy="62324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39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Влияние теплового нагружения на вертикальные колебания дульного среза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4.3 </a:t>
            </a:r>
            <a:r>
              <a:rPr lang="ru-RU" altLang="ru-RU" sz="24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Влияние теплового нагружения на колебания </a:t>
            </a:r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ствола</a:t>
            </a:r>
            <a:r>
              <a:rPr lang="en-US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 </a:t>
            </a:r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и кучность</a:t>
            </a:r>
            <a:endParaRPr lang="ru-RU" sz="24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6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5" name="Rectangle 47"/>
          <p:cNvSpPr>
            <a:spLocks noChangeArrowheads="1"/>
          </p:cNvSpPr>
          <p:nvPr/>
        </p:nvSpPr>
        <p:spPr bwMode="auto">
          <a:xfrm>
            <a:off x="973306" y="38268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id="{AEA1C4A0-B57A-4A88-AC88-14D5AE491E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05150" y="5784684"/>
            <a:ext cx="5546348" cy="62324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40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Влияние теплового нагружения</a:t>
            </a:r>
          </a:p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кучность стрельбы на расстоянии 1500 м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023" y="587693"/>
            <a:ext cx="5769434" cy="5228657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40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87693"/>
            <a:ext cx="5767911" cy="5228657"/>
          </a:xfrm>
          <a:prstGeom prst="rect">
            <a:avLst/>
          </a:prstGeom>
        </p:spPr>
      </p:pic>
      <p:graphicFrame>
        <p:nvGraphicFramePr>
          <p:cNvPr id="15" name="Объект 14"/>
          <p:cNvGraphicFramePr>
            <a:graphicFrameLocks noChangeAspect="1"/>
          </p:cNvGraphicFramePr>
          <p:nvPr>
            <p:extLst/>
          </p:nvPr>
        </p:nvGraphicFramePr>
        <p:xfrm>
          <a:off x="10074275" y="1441450"/>
          <a:ext cx="1066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8" name="Equation" r:id="rId6" imgW="1066680" imgH="583920" progId="Equation.3">
                  <p:embed/>
                </p:oleObj>
              </mc:Choice>
              <mc:Fallback>
                <p:oleObj name="Equation" r:id="rId6" imgW="1066680" imgH="5839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074275" y="1441450"/>
                        <a:ext cx="1066800" cy="5842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480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5901" y="854803"/>
            <a:ext cx="5266100" cy="4335879"/>
          </a:xfrm>
          <a:prstGeom prst="rect">
            <a:avLst/>
          </a:prstGeom>
        </p:spPr>
      </p:pic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23" name="Rectangle 16">
            <a:extLst>
              <a:ext uri="{FF2B5EF4-FFF2-40B4-BE49-F238E27FC236}">
                <a16:creationId xmlns:a16="http://schemas.microsoft.com/office/drawing/2014/main" id="{B80E2F6A-A30F-4FB9-A55F-41F456513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835" y="5190682"/>
            <a:ext cx="6924925" cy="623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22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Сравнение исходной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 оптимальной геометрии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классического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ствола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20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4.4 Влияние геометрии классического </a:t>
            </a:r>
            <a:r>
              <a:rPr lang="ru-RU" altLang="ru-RU" sz="24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ствола на </a:t>
            </a:r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колебания и разброс</a:t>
            </a:r>
            <a:endParaRPr lang="ru-RU" sz="2400" b="1" dirty="0">
              <a:latin typeface="Bookman Old Style" pitchFamily="18" charset="0"/>
            </a:endParaRPr>
          </a:p>
        </p:txBody>
      </p:sp>
      <p:sp>
        <p:nvSpPr>
          <p:cNvPr id="11" name="Rectangle 16">
            <a:extLst>
              <a:ext uri="{FF2B5EF4-FFF2-40B4-BE49-F238E27FC236}">
                <a16:creationId xmlns:a16="http://schemas.microsoft.com/office/drawing/2014/main" id="{B80E2F6A-A30F-4FB9-A55F-41F456513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8487" y="5140819"/>
            <a:ext cx="4943514" cy="117724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23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Сравнение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разброса снарядов при стрельбе из исходного и оптимального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классического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ствола на расстоянии 1 500 м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Объект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8869055"/>
              </p:ext>
            </p:extLst>
          </p:nvPr>
        </p:nvGraphicFramePr>
        <p:xfrm>
          <a:off x="10360025" y="1377950"/>
          <a:ext cx="1155700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63" name="Equation" r:id="rId5" imgW="1155600" imgH="647640" progId="Equation.3">
                  <p:embed/>
                </p:oleObj>
              </mc:Choice>
              <mc:Fallback>
                <p:oleObj name="Equation" r:id="rId5" imgW="1155600" imgH="647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360025" y="1377950"/>
                        <a:ext cx="1155700" cy="6477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Рисунок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243" y="1378377"/>
            <a:ext cx="6212107" cy="3812305"/>
          </a:xfrm>
          <a:prstGeom prst="rect">
            <a:avLst/>
          </a:prstGeom>
        </p:spPr>
      </p:pic>
      <p:sp>
        <p:nvSpPr>
          <p:cNvPr id="15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41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178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363505" y="1959391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740266" y="790673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2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20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4.5 Влияние массы </a:t>
            </a:r>
            <a:r>
              <a:rPr lang="ru-RU" altLang="ru-RU" sz="24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ствола </a:t>
            </a:r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на</a:t>
            </a:r>
            <a:r>
              <a:rPr lang="en-US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 </a:t>
            </a:r>
            <a:r>
              <a:rPr lang="ru-RU" altLang="ru-RU" sz="24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колебания ствола и разброс </a:t>
            </a:r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снарядов</a:t>
            </a:r>
            <a:endParaRPr lang="ru-RU" sz="2400" b="1" dirty="0">
              <a:latin typeface="Bookman Old Style" pitchFamily="18" charset="0"/>
            </a:endParaRP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365209"/>
              </p:ext>
            </p:extLst>
          </p:nvPr>
        </p:nvGraphicFramePr>
        <p:xfrm>
          <a:off x="253229" y="2200788"/>
          <a:ext cx="3314123" cy="3857625"/>
        </p:xfrm>
        <a:graphic>
          <a:graphicData uri="http://schemas.openxmlformats.org/drawingml/2006/table">
            <a:tbl>
              <a:tblPr/>
              <a:tblGrid>
                <a:gridCol w="1384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11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кг</a:t>
                      </a:r>
                      <a:endParaRPr lang="ru-RU" sz="1800" b="0" i="1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мкм</a:t>
                      </a:r>
                      <a:endParaRPr lang="ru-RU" sz="1800" b="0" i="1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046" marR="9046" marT="90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</a:t>
                      </a:r>
                      <a:r>
                        <a:rPr lang="en-US" sz="18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1500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, м</a:t>
                      </a:r>
                      <a:endParaRPr lang="ru-RU" sz="1800" b="0" i="1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046" marR="9046" marT="90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27 (-25%)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493,3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1,257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9575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28,8 (-20%)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419,7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92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1,086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847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30,6 (-15%)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369,7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D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0,71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BE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32,4 (-10%)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309,8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CD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0,657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6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34,2 (-5%)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281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0,414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254,4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0,428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9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37,8 (+5%)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223,3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0,289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D0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39,6 (+10%)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206,9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0,262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CA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41,4 (+15%)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192,2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0,291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D0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43,2 (+20%)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168,5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0,231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C3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45 (+25%)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157,5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0,203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2B9A613-017C-4815-8D01-961AE04CEF1C}"/>
              </a:ext>
            </a:extLst>
          </p:cNvPr>
          <p:cNvSpPr txBox="1"/>
          <p:nvPr/>
        </p:nvSpPr>
        <p:spPr>
          <a:xfrm>
            <a:off x="190307" y="723460"/>
            <a:ext cx="337704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Таблица 1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Зависимость амплитуды колебаний и разброса снарядов в зависимости от массы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классического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ствола</a:t>
            </a:r>
            <a:endParaRPr lang="ru-RU" altLang="ru-RU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B80E2F6A-A30F-4FB9-A55F-41F456513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7352" y="5353487"/>
            <a:ext cx="8624648" cy="900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24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Сравнение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геометрии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классических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стволов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различной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массы после оптимизации:</a:t>
            </a:r>
            <a:endParaRPr lang="ru-RU" altLang="ru-RU" dirty="0"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– 27 кг; 2 – 30,6 кг; 3 – 36 кг; 4 – 41,4 кг; 5 – 45 кг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2920" y="790673"/>
            <a:ext cx="7476343" cy="4586120"/>
          </a:xfrm>
          <a:prstGeom prst="rect">
            <a:avLst/>
          </a:prstGeom>
        </p:spPr>
      </p:pic>
      <p:sp>
        <p:nvSpPr>
          <p:cNvPr id="12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42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06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026" y="389784"/>
            <a:ext cx="5317030" cy="4343324"/>
          </a:xfrm>
          <a:prstGeom prst="rect">
            <a:avLst/>
          </a:prstGeom>
        </p:spPr>
      </p:pic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740266" y="790673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2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20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0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4.6 Влияние </a:t>
            </a:r>
            <a:r>
              <a:rPr lang="ru-RU" altLang="ru-RU" sz="20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формы </a:t>
            </a:r>
            <a:r>
              <a:rPr lang="ru-RU" altLang="ru-RU" sz="20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и геометрии ствола на</a:t>
            </a:r>
            <a:r>
              <a:rPr lang="en-US" altLang="ru-RU" sz="20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 </a:t>
            </a:r>
            <a:r>
              <a:rPr lang="ru-RU" altLang="ru-RU" sz="20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колебания ствола и </a:t>
            </a:r>
            <a:r>
              <a:rPr lang="ru-RU" altLang="ru-RU" sz="20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разброс снарядов</a:t>
            </a:r>
            <a:endParaRPr lang="ru-RU" sz="2000" b="1" dirty="0">
              <a:latin typeface="Bookman Old Style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B9A613-017C-4815-8D01-961AE04CEF1C}"/>
              </a:ext>
            </a:extLst>
          </p:cNvPr>
          <p:cNvSpPr txBox="1"/>
          <p:nvPr/>
        </p:nvSpPr>
        <p:spPr>
          <a:xfrm>
            <a:off x="0" y="495131"/>
            <a:ext cx="52595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Таблица 2</a:t>
            </a:r>
            <a:r>
              <a:rPr lang="en-US" altLang="ru-RU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Минимизация амплитуды за счет </a:t>
            </a: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ребер жесткости</a:t>
            </a:r>
            <a:endParaRPr lang="ru-RU" altLang="ru-RU" sz="3200" b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4805082" y="4671661"/>
            <a:ext cx="7386918" cy="173124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27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Разброс снарядов при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стрельбе по вертикальной  мишени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 расстоянии 1 500 м после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оптимизации:</a:t>
            </a:r>
          </a:p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исходный классический ствол; 2 – классический ствол после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оптимизации; 3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оптимальный ствол с 8 ребрами жесткости 1-го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типа; 4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оптимальный ствол с 3 ребрами жесткости 2-го типа</a:t>
            </a:r>
          </a:p>
        </p:txBody>
      </p:sp>
      <p:graphicFrame>
        <p:nvGraphicFramePr>
          <p:cNvPr id="13" name="Объект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5436930"/>
              </p:ext>
            </p:extLst>
          </p:nvPr>
        </p:nvGraphicFramePr>
        <p:xfrm>
          <a:off x="9195453" y="928688"/>
          <a:ext cx="1193800" cy="133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1" name="Equation" r:id="rId5" imgW="1193760" imgH="1333440" progId="Equation.3">
                  <p:embed/>
                </p:oleObj>
              </mc:Choice>
              <mc:Fallback>
                <p:oleObj name="Equation" r:id="rId5" imgW="1193760" imgH="1333440" progId="Equation.3">
                  <p:embed/>
                  <p:pic>
                    <p:nvPicPr>
                      <p:cNvPr id="12" name="Объект 1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95453" y="928688"/>
                        <a:ext cx="1193800" cy="13335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961298"/>
              </p:ext>
            </p:extLst>
          </p:nvPr>
        </p:nvGraphicFramePr>
        <p:xfrm>
          <a:off x="0" y="1157289"/>
          <a:ext cx="4805082" cy="4502871"/>
        </p:xfrm>
        <a:graphic>
          <a:graphicData uri="http://schemas.openxmlformats.org/drawingml/2006/table">
            <a:tbl>
              <a:tblPr/>
              <a:tblGrid>
                <a:gridCol w="12102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3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16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85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9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8981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Количество ребер жесткости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Ребра </a:t>
                      </a: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жесткости</a:t>
                      </a:r>
                      <a:b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</a:b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1-го </a:t>
                      </a:r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типа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Ребра </a:t>
                      </a: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жесткости</a:t>
                      </a:r>
                      <a:b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</a:br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2-го </a:t>
                      </a:r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типа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3652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</a:t>
                      </a: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, мкм</a:t>
                      </a:r>
                      <a:endParaRPr lang="ru-RU" sz="18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1500</a:t>
                      </a: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, м</a:t>
                      </a:r>
                      <a:endParaRPr lang="ru-RU" sz="18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</a:t>
                      </a: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, мкм</a:t>
                      </a:r>
                      <a:endParaRPr lang="ru-RU" sz="18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1500</a:t>
                      </a: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, м</a:t>
                      </a:r>
                      <a:endParaRPr lang="ru-RU" sz="18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698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249,1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0,49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241,6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0,376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48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254,3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0,446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242,8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0,394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748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5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249,4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0,382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247,8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0,397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748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243,2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0,478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243,1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0,895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748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7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243,7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0,414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244,2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0,879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48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8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242,1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0,36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253,6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0,606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748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9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246,3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0,337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254,2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0,486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748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10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250,5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0,458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243,8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0,831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43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12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363505" y="1959391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740266" y="790673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2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20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4.7 Влияние </a:t>
            </a:r>
            <a:r>
              <a:rPr lang="ru-RU" altLang="ru-RU" sz="2400" b="1" dirty="0">
                <a:solidFill>
                  <a:srgbClr val="292929"/>
                </a:solidFill>
                <a:latin typeface="Bookman Old Style" panose="02050604050505020204" pitchFamily="18" charset="0"/>
              </a:rPr>
              <a:t>формы </a:t>
            </a:r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и геометрии ствола на нагрев и</a:t>
            </a:r>
            <a:r>
              <a:rPr lang="en-US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 </a:t>
            </a:r>
            <a:r>
              <a:rPr lang="ru-RU" altLang="ru-RU" sz="2400" b="1" dirty="0" smtClean="0">
                <a:solidFill>
                  <a:srgbClr val="292929"/>
                </a:solidFill>
                <a:latin typeface="Bookman Old Style" panose="02050604050505020204" pitchFamily="18" charset="0"/>
              </a:rPr>
              <a:t>охлаждение ствола</a:t>
            </a:r>
            <a:endParaRPr lang="ru-RU" sz="2400" b="1" dirty="0">
              <a:latin typeface="Bookman Old Style" pitchFamily="18" charset="0"/>
            </a:endParaRPr>
          </a:p>
        </p:txBody>
      </p:sp>
      <p:pic>
        <p:nvPicPr>
          <p:cNvPr id="12" name="Рисунок 1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65" y="600490"/>
            <a:ext cx="5572185" cy="3935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Рисунок 1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678" y="600490"/>
            <a:ext cx="5212427" cy="393529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0" y="4535785"/>
            <a:ext cx="5748950" cy="145424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28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Изменение средних по площади значений температуры на внешней поверхности ствола для очереди из 10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выстрелов: 1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без ребер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жесткости;</a:t>
            </a:r>
            <a:b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с ребрами жесткости</a:t>
            </a:r>
          </a:p>
        </p:txBody>
      </p:sp>
      <p:sp>
        <p:nvSpPr>
          <p:cNvPr id="19" name="Rectangle 16"/>
          <p:cNvSpPr>
            <a:spLocks noChangeArrowheads="1"/>
          </p:cNvSpPr>
          <p:nvPr/>
        </p:nvSpPr>
        <p:spPr bwMode="auto">
          <a:xfrm>
            <a:off x="6443050" y="4535785"/>
            <a:ext cx="5748950" cy="145424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76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29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Изменение средних по площади значений температуры на внешней поверхности ствола для очереди из 100 </a:t>
            </a:r>
            <a:r>
              <a:rPr lang="ru-RU" altLang="ru-RU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выстрелов: 1 </a:t>
            </a:r>
            <a:r>
              <a:rPr lang="ru-RU" altLang="ru-RU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без ребер жесткости; 2 – с ребрами жесткости</a:t>
            </a:r>
          </a:p>
        </p:txBody>
      </p:sp>
      <p:sp>
        <p:nvSpPr>
          <p:cNvPr id="2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44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30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5555905-C3DC-425E-95BF-6E1D462BD331}"/>
              </a:ext>
            </a:extLst>
          </p:cNvPr>
          <p:cNvSpPr txBox="1"/>
          <p:nvPr/>
        </p:nvSpPr>
        <p:spPr>
          <a:xfrm>
            <a:off x="4762" y="445140"/>
            <a:ext cx="1218723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Реализован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алгоритм многопараметрической </a:t>
            </a:r>
            <a:r>
              <a:rPr lang="ru-RU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безградиентной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оптимизации геометрической формы ствола на основе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метода Нелдера-Мида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и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метода штрафной функции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с учетом ограничений на толщину стенки и массу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ствола.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Геометрия и форма ствола существенно влияет на колебательные характеристики и теплообмен ствола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Оптимизация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классического ствола </a:t>
            </a:r>
            <a:r>
              <a:rPr lang="ru-RU" b="1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позволяет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сократить амплитуду колебаний на 44,4%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с 457,8 мкм до 254,4 мкм, при этом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разброс снарядов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на расстоянии 1 500 м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сокращается на 61,2%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с 1,102 м до 0,428 м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Получены оптимальные размеры стволов с ребрами жесткости 1 и 2 типов. Показано, что применение ребер жесткости 1-го типа дополнительно сокращает амплитуду на 4,8%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относительно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классического ствола, при этом разброс снарядов сокращается на 15,9%.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Применение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ребер жесткости 2-го типа сокращает амплитуду на 5,0%, при этом разброс снарядов сокращается на 12,1%.</a:t>
            </a:r>
          </a:p>
          <a:p>
            <a:pPr marL="342900" lvl="0" indent="-342900" algn="just">
              <a:buFont typeface="+mj-lt"/>
              <a:buAutoNum type="arabicParenR" startAt="6"/>
            </a:pP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Масса классического ствола может быть снижена на 8 кг (22,2%) без увеличения амплитуды колебаний, а при увеличении массы ствола на 0,8 кг (2,2%) амплитуда колебаний становится равной амплитуде колебаний ствола с 8 ребрами жесткости 1-го типа.</a:t>
            </a:r>
          </a:p>
          <a:p>
            <a:pPr marL="342900" lvl="0" indent="-342900" algn="just">
              <a:buFont typeface="+mj-lt"/>
              <a:buAutoNum type="arabicParenR" startAt="6"/>
            </a:pP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Температура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внешней поверхности ствола с ребрами жесткости при стрельбе очередью из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10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выстрелов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на 25% ниже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чем для ствола без ребер жесткости, а при стрельбе очередью из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100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выстрелов – </a:t>
            </a:r>
            <a:r>
              <a:rPr lang="ru-RU" b="1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на 16% ниже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endParaRPr lang="ru-RU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247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Основные результаты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6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45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7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20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Публикации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12358" y="428604"/>
            <a:ext cx="12179642" cy="5801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58775">
              <a:defRPr/>
            </a:pPr>
            <a:r>
              <a:rPr lang="ru-RU" dirty="0">
                <a:latin typeface="Bookman Old Style" pitchFamily="18" charset="0"/>
              </a:rPr>
              <a:t>По теме диссертации опубликовано </a:t>
            </a:r>
            <a:r>
              <a:rPr lang="ru-RU" b="1" dirty="0" smtClean="0">
                <a:latin typeface="Bookman Old Style" pitchFamily="18" charset="0"/>
              </a:rPr>
              <a:t>16 </a:t>
            </a:r>
            <a:r>
              <a:rPr lang="ru-RU" b="1" dirty="0">
                <a:latin typeface="Bookman Old Style" pitchFamily="18" charset="0"/>
              </a:rPr>
              <a:t>печатных работ, </a:t>
            </a:r>
            <a:r>
              <a:rPr lang="ru-RU" dirty="0">
                <a:latin typeface="Bookman Old Style" pitchFamily="18" charset="0"/>
              </a:rPr>
              <a:t>из них </a:t>
            </a:r>
            <a:r>
              <a:rPr lang="ru-RU" b="1" dirty="0" smtClean="0">
                <a:latin typeface="Bookman Old Style" pitchFamily="18" charset="0"/>
              </a:rPr>
              <a:t>3 статьи </a:t>
            </a:r>
            <a:r>
              <a:rPr lang="ru-RU" b="1" dirty="0">
                <a:latin typeface="Bookman Old Style" pitchFamily="18" charset="0"/>
              </a:rPr>
              <a:t>в изданиях, рекомендованных ВАК </a:t>
            </a:r>
            <a:r>
              <a:rPr lang="ru-RU" dirty="0">
                <a:latin typeface="Bookman Old Style" pitchFamily="18" charset="0"/>
              </a:rPr>
              <a:t>для публикации основных научных результатов</a:t>
            </a:r>
            <a:r>
              <a:rPr lang="en-US" dirty="0">
                <a:latin typeface="Bookman Old Style" pitchFamily="18" charset="0"/>
              </a:rPr>
              <a:t>. </a:t>
            </a:r>
            <a:endParaRPr lang="ru-RU" dirty="0">
              <a:latin typeface="Bookman Old Style" pitchFamily="18" charset="0"/>
            </a:endParaRPr>
          </a:p>
          <a:p>
            <a:pPr marL="358775">
              <a:defRPr/>
            </a:pPr>
            <a:r>
              <a:rPr lang="ru-RU" dirty="0">
                <a:latin typeface="Bookman Old Style" pitchFamily="18" charset="0"/>
              </a:rPr>
              <a:t>Получено </a:t>
            </a:r>
            <a:r>
              <a:rPr lang="ru-RU" b="1" dirty="0">
                <a:latin typeface="Bookman Old Style" pitchFamily="18" charset="0"/>
              </a:rPr>
              <a:t>3 свидетельства</a:t>
            </a:r>
            <a:r>
              <a:rPr lang="ru-RU" dirty="0">
                <a:latin typeface="Bookman Old Style" pitchFamily="18" charset="0"/>
              </a:rPr>
              <a:t> о регистрации программ.  </a:t>
            </a:r>
          </a:p>
          <a:p>
            <a:pPr marL="358775">
              <a:spcAft>
                <a:spcPts val="600"/>
              </a:spcAft>
              <a:defRPr/>
            </a:pPr>
            <a:r>
              <a:rPr lang="ru-RU" dirty="0">
                <a:latin typeface="Bookman Old Style" pitchFamily="18" charset="0"/>
              </a:rPr>
              <a:t>Результаты диссертации отражены в </a:t>
            </a:r>
            <a:r>
              <a:rPr lang="ru-RU" b="1" dirty="0">
                <a:latin typeface="Bookman Old Style" pitchFamily="18" charset="0"/>
              </a:rPr>
              <a:t>3 </a:t>
            </a:r>
            <a:r>
              <a:rPr lang="ru-RU" dirty="0">
                <a:latin typeface="Bookman Old Style" pitchFamily="18" charset="0"/>
              </a:rPr>
              <a:t>отчетах </a:t>
            </a:r>
            <a:r>
              <a:rPr lang="ru-RU" b="1" dirty="0">
                <a:latin typeface="Bookman Old Style" pitchFamily="18" charset="0"/>
              </a:rPr>
              <a:t>НИР</a:t>
            </a:r>
            <a:r>
              <a:rPr lang="ru-RU" dirty="0">
                <a:latin typeface="Bookman Old Style" pitchFamily="18" charset="0"/>
              </a:rPr>
              <a:t>, выполненного по тематике исследования.</a:t>
            </a:r>
          </a:p>
          <a:p>
            <a:pPr marL="358775">
              <a:defRPr/>
            </a:pPr>
            <a:r>
              <a:rPr lang="ru-RU" sz="1400" b="1" dirty="0">
                <a:latin typeface="Bookman Old Style" pitchFamily="18" charset="0"/>
              </a:rPr>
              <a:t>Публикации</a:t>
            </a:r>
          </a:p>
          <a:p>
            <a:pPr marL="361950" indent="-361950" algn="just">
              <a:buFont typeface="+mj-lt"/>
              <a:buAutoNum type="arabicPeriod"/>
            </a:pPr>
            <a:r>
              <a:rPr lang="ru-RU" sz="1400" dirty="0" err="1">
                <a:latin typeface="Bookman Old Style" panose="02050604050505020204" pitchFamily="18" charset="0"/>
              </a:rPr>
              <a:t>Русяк</a:t>
            </a:r>
            <a:r>
              <a:rPr lang="ru-RU" sz="1400" dirty="0">
                <a:latin typeface="Bookman Old Style" panose="02050604050505020204" pitchFamily="18" charset="0"/>
              </a:rPr>
              <a:t> И. Г., </a:t>
            </a:r>
            <a:r>
              <a:rPr lang="ru-RU" sz="1400" dirty="0" err="1">
                <a:latin typeface="Bookman Old Style" panose="02050604050505020204" pitchFamily="18" charset="0"/>
              </a:rPr>
              <a:t>Тененев</a:t>
            </a:r>
            <a:r>
              <a:rPr lang="ru-RU" sz="1400" dirty="0">
                <a:latin typeface="Bookman Old Style" panose="02050604050505020204" pitchFamily="18" charset="0"/>
              </a:rPr>
              <a:t> В. А., Суфиянов В. Г., Клюкин Д. А. </a:t>
            </a:r>
            <a:r>
              <a:rPr lang="ru-RU" sz="1400" b="1" dirty="0">
                <a:latin typeface="Bookman Old Style" panose="02050604050505020204" pitchFamily="18" charset="0"/>
              </a:rPr>
              <a:t>Моделирование неравномерного горения и напряженно-деформированного состояния пороховых элементов трубчатого заряда при выстреле </a:t>
            </a:r>
            <a:r>
              <a:rPr lang="ru-RU" sz="1400" dirty="0">
                <a:latin typeface="Bookman Old Style" panose="02050604050505020204" pitchFamily="18" charset="0"/>
              </a:rPr>
              <a:t>// Компьютерные исследования и моделирование. </a:t>
            </a:r>
            <a:r>
              <a:rPr lang="en-US" sz="1400" dirty="0">
                <a:latin typeface="Bookman Old Style" panose="02050604050505020204" pitchFamily="18" charset="0"/>
              </a:rPr>
              <a:t>– </a:t>
            </a:r>
            <a:r>
              <a:rPr lang="ru-RU" sz="1400" dirty="0" smtClean="0">
                <a:latin typeface="Bookman Old Style" panose="02050604050505020204" pitchFamily="18" charset="0"/>
              </a:rPr>
              <a:t>2022.</a:t>
            </a:r>
          </a:p>
          <a:p>
            <a:pPr marL="361950" indent="-361950" algn="just">
              <a:buFont typeface="+mj-lt"/>
              <a:buAutoNum type="arabicPeriod"/>
            </a:pPr>
            <a:r>
              <a:rPr lang="ru-RU" sz="1400" dirty="0" err="1" smtClean="0">
                <a:latin typeface="Bookman Old Style" panose="02050604050505020204" pitchFamily="18" charset="0"/>
              </a:rPr>
              <a:t>Русяк</a:t>
            </a:r>
            <a:r>
              <a:rPr lang="ru-RU" sz="1400" dirty="0" smtClean="0">
                <a:latin typeface="Bookman Old Style" panose="02050604050505020204" pitchFamily="18" charset="0"/>
              </a:rPr>
              <a:t> </a:t>
            </a:r>
            <a:r>
              <a:rPr lang="ru-RU" sz="1400" dirty="0">
                <a:latin typeface="Bookman Old Style" panose="02050604050505020204" pitchFamily="18" charset="0"/>
              </a:rPr>
              <a:t>И. Г., Суфиянов В. Г., Клюкин Д. А. </a:t>
            </a:r>
            <a:r>
              <a:rPr lang="ru-RU" sz="1400" b="1" dirty="0">
                <a:latin typeface="Bookman Old Style" panose="02050604050505020204" pitchFamily="18" charset="0"/>
              </a:rPr>
              <a:t>Одномерная математическая модель колебаний ствола с поперечным сечением произвольной формы</a:t>
            </a:r>
            <a:r>
              <a:rPr lang="en-US" sz="1400" dirty="0">
                <a:latin typeface="Bookman Old Style" panose="02050604050505020204" pitchFamily="18" charset="0"/>
              </a:rPr>
              <a:t> // </a:t>
            </a:r>
            <a:r>
              <a:rPr lang="ru-RU" sz="1400" dirty="0">
                <a:latin typeface="Bookman Old Style" panose="02050604050505020204" pitchFamily="18" charset="0"/>
              </a:rPr>
              <a:t>Вестник Томского государственного университета. Математика и механика</a:t>
            </a:r>
            <a:r>
              <a:rPr lang="en-US" sz="1400" dirty="0">
                <a:latin typeface="Bookman Old Style" panose="02050604050505020204" pitchFamily="18" charset="0"/>
              </a:rPr>
              <a:t>. – 2022.</a:t>
            </a:r>
            <a:r>
              <a:rPr lang="ru-RU" sz="1400" dirty="0">
                <a:latin typeface="Bookman Old Style" panose="02050604050505020204" pitchFamily="18" charset="0"/>
              </a:rPr>
              <a:t> –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ru-RU" sz="1400" dirty="0">
                <a:latin typeface="Bookman Old Style" panose="02050604050505020204" pitchFamily="18" charset="0"/>
              </a:rPr>
              <a:t>№ 80. </a:t>
            </a:r>
            <a:endParaRPr lang="ru-RU" sz="1400" dirty="0" smtClean="0">
              <a:latin typeface="Bookman Old Style" panose="02050604050505020204" pitchFamily="18" charset="0"/>
            </a:endParaRPr>
          </a:p>
          <a:p>
            <a:pPr marL="361950" lvl="0" indent="-361950" algn="just">
              <a:buFont typeface="+mj-lt"/>
              <a:buAutoNum type="arabicPeriod"/>
            </a:pPr>
            <a:r>
              <a:rPr lang="ru-RU" sz="1400" dirty="0" err="1">
                <a:latin typeface="Bookman Old Style" panose="02050604050505020204" pitchFamily="18" charset="0"/>
              </a:rPr>
              <a:t>Русяк</a:t>
            </a:r>
            <a:r>
              <a:rPr lang="ru-RU" sz="1400" dirty="0">
                <a:latin typeface="Bookman Old Style" panose="02050604050505020204" pitchFamily="18" charset="0"/>
              </a:rPr>
              <a:t> И. Г., Суфиянов В. Г., Клюкин Д. А. </a:t>
            </a:r>
            <a:r>
              <a:rPr lang="ru-RU" sz="1400" b="1" dirty="0">
                <a:latin typeface="Bookman Old Style" panose="02050604050505020204" pitchFamily="18" charset="0"/>
              </a:rPr>
              <a:t>Исследование влияния упругих деформаций и колебаний ствола на точность </a:t>
            </a:r>
            <a:r>
              <a:rPr lang="ru-RU" sz="1400" b="1" dirty="0" smtClean="0">
                <a:latin typeface="Bookman Old Style" panose="02050604050505020204" pitchFamily="18" charset="0"/>
              </a:rPr>
              <a:t>стрельбы </a:t>
            </a:r>
            <a:r>
              <a:rPr lang="ru-RU" sz="1400" dirty="0" smtClean="0">
                <a:latin typeface="Bookman Old Style" panose="02050604050505020204" pitchFamily="18" charset="0"/>
              </a:rPr>
              <a:t>// </a:t>
            </a:r>
            <a:r>
              <a:rPr lang="ru-RU" sz="1400" dirty="0">
                <a:latin typeface="Bookman Old Style" panose="02050604050505020204" pitchFamily="18" charset="0"/>
              </a:rPr>
              <a:t>Интеллектуальные системы в производстве. – 2020. – C. 98-108</a:t>
            </a:r>
            <a:r>
              <a:rPr lang="ru-RU" sz="1400" dirty="0" smtClean="0">
                <a:latin typeface="Bookman Old Style" panose="02050604050505020204" pitchFamily="18" charset="0"/>
              </a:rPr>
              <a:t>.</a:t>
            </a:r>
            <a:endParaRPr lang="en-US" sz="1400" dirty="0" smtClean="0">
              <a:latin typeface="Bookman Old Style" panose="02050604050505020204" pitchFamily="18" charset="0"/>
            </a:endParaRPr>
          </a:p>
          <a:p>
            <a:pPr marL="361950" lvl="0" indent="-361950" algn="just">
              <a:buFont typeface="+mj-lt"/>
              <a:buAutoNum type="arabicPeriod"/>
            </a:pPr>
            <a:r>
              <a:rPr lang="ru-RU" sz="1400" dirty="0" err="1">
                <a:latin typeface="Bookman Old Style" panose="02050604050505020204" pitchFamily="18" charset="0"/>
              </a:rPr>
              <a:t>Русяк</a:t>
            </a:r>
            <a:r>
              <a:rPr lang="ru-RU" sz="1400" dirty="0">
                <a:latin typeface="Bookman Old Style" panose="02050604050505020204" pitchFamily="18" charset="0"/>
              </a:rPr>
              <a:t> И. Г., </a:t>
            </a:r>
            <a:r>
              <a:rPr lang="ru-RU" sz="1400" dirty="0" err="1">
                <a:latin typeface="Bookman Old Style" panose="02050604050505020204" pitchFamily="18" charset="0"/>
              </a:rPr>
              <a:t>Суфиянов</a:t>
            </a:r>
            <a:r>
              <a:rPr lang="ru-RU" sz="1400" dirty="0">
                <a:latin typeface="Bookman Old Style" panose="02050604050505020204" pitchFamily="18" charset="0"/>
              </a:rPr>
              <a:t> В. Г., Клюкин Д. А.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ru-RU" sz="1400" b="1" dirty="0">
                <a:latin typeface="Bookman Old Style" panose="02050604050505020204" pitchFamily="18" charset="0"/>
              </a:rPr>
              <a:t>Верификация одномерной компьютерной модели продольно-поперечных колебаний ствола артиллерийского орудия при </a:t>
            </a:r>
            <a:r>
              <a:rPr lang="ru-RU" sz="1400" b="1" dirty="0" smtClean="0">
                <a:latin typeface="Bookman Old Style" panose="02050604050505020204" pitchFamily="18" charset="0"/>
              </a:rPr>
              <a:t>выстреле</a:t>
            </a:r>
            <a:r>
              <a:rPr lang="ru-RU" sz="1400" b="1" dirty="0">
                <a:latin typeface="Bookman Old Style" panose="02050604050505020204" pitchFamily="18" charset="0"/>
              </a:rPr>
              <a:t> </a:t>
            </a:r>
            <a:r>
              <a:rPr lang="ru-RU" sz="1400" dirty="0" smtClean="0">
                <a:latin typeface="Bookman Old Style" panose="02050604050505020204" pitchFamily="18" charset="0"/>
              </a:rPr>
              <a:t>//</a:t>
            </a:r>
            <a:r>
              <a:rPr lang="ru-RU" sz="1400" b="1" dirty="0" smtClean="0">
                <a:latin typeface="Bookman Old Style" panose="02050604050505020204" pitchFamily="18" charset="0"/>
              </a:rPr>
              <a:t> </a:t>
            </a:r>
            <a:r>
              <a:rPr lang="ru-RU" sz="1400" dirty="0" smtClean="0">
                <a:latin typeface="Bookman Old Style" panose="02050604050505020204" pitchFamily="18" charset="0"/>
              </a:rPr>
              <a:t>Вестник </a:t>
            </a:r>
            <a:r>
              <a:rPr lang="ru-RU" sz="1400" dirty="0">
                <a:latin typeface="Bookman Old Style" panose="02050604050505020204" pitchFamily="18" charset="0"/>
              </a:rPr>
              <a:t>Томского государственного университета. Математика и механика</a:t>
            </a:r>
            <a:r>
              <a:rPr lang="en-US" sz="1400" dirty="0" smtClean="0">
                <a:latin typeface="Bookman Old Style" panose="02050604050505020204" pitchFamily="18" charset="0"/>
              </a:rPr>
              <a:t>.</a:t>
            </a:r>
            <a:r>
              <a:rPr lang="ru-RU" sz="1400" dirty="0" smtClean="0">
                <a:latin typeface="Bookman Old Style" panose="02050604050505020204" pitchFamily="18" charset="0"/>
              </a:rPr>
              <a:t> (отправлена в издательство)</a:t>
            </a:r>
          </a:p>
          <a:p>
            <a:pPr marL="361950" indent="-361950" algn="just">
              <a:buFont typeface="+mj-lt"/>
              <a:buAutoNum type="arabicPeriod"/>
            </a:pPr>
            <a:r>
              <a:rPr lang="ru-RU" sz="1400" dirty="0" err="1">
                <a:latin typeface="Bookman Old Style" panose="02050604050505020204" pitchFamily="18" charset="0"/>
              </a:rPr>
              <a:t>Русяк</a:t>
            </a:r>
            <a:r>
              <a:rPr lang="ru-RU" sz="1400" dirty="0">
                <a:latin typeface="Bookman Old Style" panose="02050604050505020204" pitchFamily="18" charset="0"/>
              </a:rPr>
              <a:t> И. Г., </a:t>
            </a:r>
            <a:r>
              <a:rPr lang="ru-RU" sz="1400" dirty="0" err="1">
                <a:latin typeface="Bookman Old Style" panose="02050604050505020204" pitchFamily="18" charset="0"/>
              </a:rPr>
              <a:t>Суфиянов</a:t>
            </a:r>
            <a:r>
              <a:rPr lang="ru-RU" sz="1400" dirty="0">
                <a:latin typeface="Bookman Old Style" panose="02050604050505020204" pitchFamily="18" charset="0"/>
              </a:rPr>
              <a:t> В. Г., Клюкин Д. А.</a:t>
            </a:r>
            <a:r>
              <a:rPr lang="en-US" sz="1400" dirty="0">
                <a:latin typeface="Bookman Old Style" panose="02050604050505020204" pitchFamily="18" charset="0"/>
              </a:rPr>
              <a:t> </a:t>
            </a:r>
            <a:r>
              <a:rPr lang="ru-RU" sz="1400" b="1" dirty="0">
                <a:latin typeface="Bookman Old Style" panose="02050604050505020204" pitchFamily="18" charset="0"/>
              </a:rPr>
              <a:t>Верификация одномерной компьютерной модели продольно-поперечных колебаний ствола артиллерийского орудия при выстреле </a:t>
            </a:r>
            <a:r>
              <a:rPr lang="ru-RU" sz="1400" dirty="0">
                <a:latin typeface="Bookman Old Style" panose="02050604050505020204" pitchFamily="18" charset="0"/>
              </a:rPr>
              <a:t>//</a:t>
            </a:r>
            <a:r>
              <a:rPr lang="ru-RU" sz="1400" b="1" dirty="0">
                <a:latin typeface="Bookman Old Style" panose="02050604050505020204" pitchFamily="18" charset="0"/>
              </a:rPr>
              <a:t> </a:t>
            </a:r>
            <a:r>
              <a:rPr lang="ru-RU" sz="1400" dirty="0">
                <a:latin typeface="Bookman Old Style" panose="02050604050505020204" pitchFamily="18" charset="0"/>
              </a:rPr>
              <a:t>Вестник Томского государственного университета. Математика и механика</a:t>
            </a:r>
            <a:r>
              <a:rPr lang="en-US" sz="1400" dirty="0">
                <a:latin typeface="Bookman Old Style" panose="02050604050505020204" pitchFamily="18" charset="0"/>
              </a:rPr>
              <a:t>.</a:t>
            </a:r>
            <a:r>
              <a:rPr lang="ru-RU" sz="1400" dirty="0">
                <a:latin typeface="Bookman Old Style" panose="02050604050505020204" pitchFamily="18" charset="0"/>
              </a:rPr>
              <a:t> (отправлена в издательство)</a:t>
            </a:r>
          </a:p>
          <a:p>
            <a:pPr marL="361950" indent="-361950" algn="just">
              <a:buFont typeface="+mj-lt"/>
              <a:buAutoNum type="arabicPeriod"/>
            </a:pPr>
            <a:r>
              <a:rPr lang="ru-RU" sz="1400" dirty="0" err="1" smtClean="0">
                <a:latin typeface="Bookman Old Style" panose="02050604050505020204" pitchFamily="18" charset="0"/>
              </a:rPr>
              <a:t>Суфиянов</a:t>
            </a:r>
            <a:r>
              <a:rPr lang="ru-RU" sz="1400" dirty="0" smtClean="0">
                <a:latin typeface="Bookman Old Style" panose="02050604050505020204" pitchFamily="18" charset="0"/>
              </a:rPr>
              <a:t> </a:t>
            </a:r>
            <a:r>
              <a:rPr lang="ru-RU" sz="1400" dirty="0">
                <a:latin typeface="Bookman Old Style" panose="02050604050505020204" pitchFamily="18" charset="0"/>
              </a:rPr>
              <a:t>В. Г., Клюкин Д. </a:t>
            </a:r>
            <a:r>
              <a:rPr lang="ru-RU" sz="1400" dirty="0" smtClean="0">
                <a:latin typeface="Bookman Old Style" panose="02050604050505020204" pitchFamily="18" charset="0"/>
              </a:rPr>
              <a:t>А., </a:t>
            </a:r>
            <a:r>
              <a:rPr lang="ru-RU" sz="1400" dirty="0" err="1" smtClean="0">
                <a:latin typeface="Bookman Old Style" panose="02050604050505020204" pitchFamily="18" charset="0"/>
              </a:rPr>
              <a:t>Русяк</a:t>
            </a:r>
            <a:r>
              <a:rPr lang="ru-RU" sz="1400" dirty="0" smtClean="0">
                <a:latin typeface="Bookman Old Style" panose="02050604050505020204" pitchFamily="18" charset="0"/>
              </a:rPr>
              <a:t> </a:t>
            </a:r>
            <a:r>
              <a:rPr lang="ru-RU" sz="1400" dirty="0">
                <a:latin typeface="Bookman Old Style" panose="02050604050505020204" pitchFamily="18" charset="0"/>
              </a:rPr>
              <a:t>И. </a:t>
            </a:r>
            <a:r>
              <a:rPr lang="ru-RU" sz="1400" dirty="0" smtClean="0">
                <a:latin typeface="Bookman Old Style" panose="02050604050505020204" pitchFamily="18" charset="0"/>
              </a:rPr>
              <a:t>Г</a:t>
            </a:r>
            <a:r>
              <a:rPr lang="ru-RU" sz="1400" dirty="0">
                <a:latin typeface="Bookman Old Style" panose="02050604050505020204" pitchFamily="18" charset="0"/>
              </a:rPr>
              <a:t>. </a:t>
            </a:r>
            <a:r>
              <a:rPr lang="ru-RU" sz="1400" b="1" dirty="0" smtClean="0">
                <a:latin typeface="Bookman Old Style" panose="02050604050505020204" pitchFamily="18" charset="0"/>
              </a:rPr>
              <a:t>Метод </a:t>
            </a:r>
            <a:r>
              <a:rPr lang="ru-RU" sz="1400" b="1" dirty="0" err="1" smtClean="0">
                <a:latin typeface="Bookman Old Style" panose="02050604050505020204" pitchFamily="18" charset="0"/>
              </a:rPr>
              <a:t>нелдера-мида</a:t>
            </a:r>
            <a:r>
              <a:rPr lang="ru-RU" sz="1400" b="1" dirty="0" smtClean="0">
                <a:latin typeface="Bookman Old Style" panose="02050604050505020204" pitchFamily="18" charset="0"/>
              </a:rPr>
              <a:t> решения задачи оптимизации геометрической формы ствола автоматической пушки для улучшения колебательных характеристик </a:t>
            </a:r>
            <a:r>
              <a:rPr lang="ru-RU" sz="1400" dirty="0">
                <a:latin typeface="Bookman Old Style" panose="02050604050505020204" pitchFamily="18" charset="0"/>
              </a:rPr>
              <a:t>// </a:t>
            </a:r>
            <a:r>
              <a:rPr lang="ru-RU" sz="1400" dirty="0" smtClean="0">
                <a:latin typeface="Bookman Old Style" panose="02050604050505020204" pitchFamily="18" charset="0"/>
              </a:rPr>
              <a:t>Известия </a:t>
            </a:r>
            <a:r>
              <a:rPr lang="ru-RU" sz="1400" dirty="0">
                <a:latin typeface="Bookman Old Style" panose="02050604050505020204" pitchFamily="18" charset="0"/>
              </a:rPr>
              <a:t>самарского научного центра российской академии </a:t>
            </a:r>
            <a:r>
              <a:rPr lang="ru-RU" sz="1400" dirty="0" smtClean="0">
                <a:latin typeface="Bookman Old Style" panose="02050604050505020204" pitchFamily="18" charset="0"/>
              </a:rPr>
              <a:t>наук. (отправлена в издательство)</a:t>
            </a:r>
          </a:p>
          <a:p>
            <a:pPr marL="361950" indent="-361950" algn="just">
              <a:buFont typeface="+mj-lt"/>
              <a:buAutoNum type="arabicPeriod"/>
            </a:pPr>
            <a:r>
              <a:rPr lang="ru-RU" sz="1400" dirty="0" err="1">
                <a:latin typeface="Bookman Old Style" panose="02050604050505020204" pitchFamily="18" charset="0"/>
              </a:rPr>
              <a:t>Русяк</a:t>
            </a:r>
            <a:r>
              <a:rPr lang="ru-RU" sz="1400" dirty="0">
                <a:latin typeface="Bookman Old Style" panose="02050604050505020204" pitchFamily="18" charset="0"/>
              </a:rPr>
              <a:t> И. Г., </a:t>
            </a:r>
            <a:r>
              <a:rPr lang="ru-RU" sz="1400" dirty="0" err="1">
                <a:latin typeface="Bookman Old Style" panose="02050604050505020204" pitchFamily="18" charset="0"/>
              </a:rPr>
              <a:t>Суфиянов</a:t>
            </a:r>
            <a:r>
              <a:rPr lang="ru-RU" sz="1400" dirty="0">
                <a:latin typeface="Bookman Old Style" panose="02050604050505020204" pitchFamily="18" charset="0"/>
              </a:rPr>
              <a:t> В. Г., Клюкин Д. А. </a:t>
            </a:r>
            <a:r>
              <a:rPr lang="ru-RU" sz="1400" b="1" dirty="0">
                <a:latin typeface="Bookman Old Style" panose="02050604050505020204" pitchFamily="18" charset="0"/>
              </a:rPr>
              <a:t>Исследование влияния формы ствола автоматической </a:t>
            </a:r>
            <a:r>
              <a:rPr lang="ru-RU" sz="1400" b="1" dirty="0" smtClean="0">
                <a:latin typeface="Bookman Old Style" panose="02050604050505020204" pitchFamily="18" charset="0"/>
              </a:rPr>
              <a:t>пушки на </a:t>
            </a:r>
            <a:r>
              <a:rPr lang="ru-RU" sz="1400" b="1" dirty="0">
                <a:latin typeface="Bookman Old Style" panose="02050604050505020204" pitchFamily="18" charset="0"/>
              </a:rPr>
              <a:t>его колебательные и температурные </a:t>
            </a:r>
            <a:r>
              <a:rPr lang="ru-RU" sz="1400" b="1" dirty="0" smtClean="0">
                <a:latin typeface="Bookman Old Style" panose="02050604050505020204" pitchFamily="18" charset="0"/>
              </a:rPr>
              <a:t>характеристики</a:t>
            </a:r>
            <a:r>
              <a:rPr lang="ru-RU" sz="1400" dirty="0" smtClean="0">
                <a:latin typeface="Bookman Old Style" panose="02050604050505020204" pitchFamily="18" charset="0"/>
              </a:rPr>
              <a:t> // Интеллектуальные системы в производстве. </a:t>
            </a:r>
            <a:r>
              <a:rPr lang="ru-RU" sz="1400" dirty="0">
                <a:latin typeface="Bookman Old Style" panose="02050604050505020204" pitchFamily="18" charset="0"/>
              </a:rPr>
              <a:t>(отправлена в издательство</a:t>
            </a:r>
            <a:r>
              <a:rPr lang="ru-RU" sz="1400" dirty="0" smtClean="0">
                <a:latin typeface="Bookman Old Style" panose="02050604050505020204" pitchFamily="18" charset="0"/>
              </a:rPr>
              <a:t>)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46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9548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20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Публикации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0" y="654758"/>
            <a:ext cx="12179642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61950" lvl="0" indent="-361950" algn="just">
              <a:buFont typeface="+mj-lt"/>
              <a:buAutoNum type="arabicPeriod" startAt="8"/>
            </a:pPr>
            <a:r>
              <a:rPr lang="ru-RU" sz="1400" dirty="0" err="1">
                <a:latin typeface="Bookman Old Style" panose="02050604050505020204" pitchFamily="18" charset="0"/>
              </a:rPr>
              <a:t>Суфиянов</a:t>
            </a:r>
            <a:r>
              <a:rPr lang="ru-RU" sz="1400" dirty="0">
                <a:latin typeface="Bookman Old Style" panose="02050604050505020204" pitchFamily="18" charset="0"/>
              </a:rPr>
              <a:t> В.Г., Нефёдов Д.Г., Клюкин Д.А. Результаты математического моделирования колебаний ствола при выстреле в одномерной постановке. Выставка инноваций – 2020 (весенняя сессия). Ижевск. – 2020. – С. 101-105.</a:t>
            </a:r>
          </a:p>
          <a:p>
            <a:pPr marL="361950" lvl="0" indent="-361950" algn="just">
              <a:buFont typeface="+mj-lt"/>
              <a:buAutoNum type="arabicPeriod" startAt="8"/>
            </a:pPr>
            <a:r>
              <a:rPr lang="ru-RU" sz="1400" dirty="0" err="1">
                <a:latin typeface="Bookman Old Style" panose="02050604050505020204" pitchFamily="18" charset="0"/>
              </a:rPr>
              <a:t>Суфиянов</a:t>
            </a:r>
            <a:r>
              <a:rPr lang="ru-RU" sz="1400" dirty="0">
                <a:latin typeface="Bookman Old Style" panose="02050604050505020204" pitchFamily="18" charset="0"/>
              </a:rPr>
              <a:t> В. Г., </a:t>
            </a:r>
            <a:r>
              <a:rPr lang="ru-RU" sz="1400" dirty="0" err="1">
                <a:latin typeface="Bookman Old Style" panose="02050604050505020204" pitchFamily="18" charset="0"/>
              </a:rPr>
              <a:t>Русяк</a:t>
            </a:r>
            <a:r>
              <a:rPr lang="ru-RU" sz="1400" dirty="0">
                <a:latin typeface="Bookman Old Style" panose="02050604050505020204" pitchFamily="18" charset="0"/>
              </a:rPr>
              <a:t> И. Г., Клюкин Д. А. Математическое моделирование упругих продольно-поперечных колебаний ствола автоматической пушки. Проектирование систем вооружения боеприпасов и измерительных комплексов. Нижний Тагил. </a:t>
            </a:r>
            <a:r>
              <a:rPr lang="ru-RU" sz="1400" dirty="0" err="1">
                <a:latin typeface="Bookman Old Style" panose="02050604050505020204" pitchFamily="18" charset="0"/>
              </a:rPr>
              <a:t>УрФУ</a:t>
            </a:r>
            <a:r>
              <a:rPr lang="ru-RU" sz="1400" dirty="0">
                <a:latin typeface="Bookman Old Style" panose="02050604050505020204" pitchFamily="18" charset="0"/>
              </a:rPr>
              <a:t> имени первого Президента России Б.Н. Ельцина. – 2021. – С. 272-287.</a:t>
            </a:r>
          </a:p>
          <a:p>
            <a:pPr marL="361950" lvl="0" indent="-361950" algn="just">
              <a:buFont typeface="+mj-lt"/>
              <a:buAutoNum type="arabicPeriod" startAt="8"/>
            </a:pPr>
            <a:r>
              <a:rPr lang="ru-RU" sz="1400" dirty="0" err="1">
                <a:latin typeface="Bookman Old Style" panose="02050604050505020204" pitchFamily="18" charset="0"/>
              </a:rPr>
              <a:t>Суфиянов</a:t>
            </a:r>
            <a:r>
              <a:rPr lang="ru-RU" sz="1400" dirty="0">
                <a:latin typeface="Bookman Old Style" panose="02050604050505020204" pitchFamily="18" charset="0"/>
              </a:rPr>
              <a:t> В. Г., Нефёдов Д. Г., Клюкин Д. А. Результаты математического моделирования продольно-поперечных колебаний ствола в одномерной постановке с учетом влияния </a:t>
            </a:r>
            <a:r>
              <a:rPr lang="ru-RU" sz="1400" dirty="0" err="1">
                <a:latin typeface="Bookman Old Style" panose="02050604050505020204" pitchFamily="18" charset="0"/>
              </a:rPr>
              <a:t>внутрибаллистических</a:t>
            </a:r>
            <a:r>
              <a:rPr lang="ru-RU" sz="1400" dirty="0">
                <a:latin typeface="Bookman Old Style" panose="02050604050505020204" pitchFamily="18" charset="0"/>
              </a:rPr>
              <a:t> процессов. Выставка инноваций - 2020 (осенняя сессия). Ижевск. </a:t>
            </a:r>
            <a:r>
              <a:rPr lang="ru-RU" sz="1400" dirty="0" err="1">
                <a:latin typeface="Bookman Old Style" panose="02050604050505020204" pitchFamily="18" charset="0"/>
              </a:rPr>
              <a:t>ИжГТУ</a:t>
            </a:r>
            <a:r>
              <a:rPr lang="ru-RU" sz="1400" dirty="0">
                <a:latin typeface="Bookman Old Style" panose="02050604050505020204" pitchFamily="18" charset="0"/>
              </a:rPr>
              <a:t> имени М. Т. Калашникова. – 2021. – С. 190-195.</a:t>
            </a:r>
          </a:p>
          <a:p>
            <a:pPr marL="361950" lvl="0" indent="-361950" algn="just">
              <a:buFont typeface="+mj-lt"/>
              <a:buAutoNum type="arabicPeriod" startAt="8"/>
            </a:pPr>
            <a:r>
              <a:rPr lang="ru-RU" sz="1400" dirty="0" err="1">
                <a:latin typeface="Bookman Old Style" panose="02050604050505020204" pitchFamily="18" charset="0"/>
              </a:rPr>
              <a:t>Суфиянов</a:t>
            </a:r>
            <a:r>
              <a:rPr lang="ru-RU" sz="1400" dirty="0">
                <a:latin typeface="Bookman Old Style" panose="02050604050505020204" pitchFamily="18" charset="0"/>
              </a:rPr>
              <a:t> В. Г., Клюкин Д. А. Построение и анализ качества структурированных расчетных сеток для простейших объемных тел. Выставка инноваций - 2021 (весенняя сессия). Ижевск. </a:t>
            </a:r>
            <a:r>
              <a:rPr lang="ru-RU" sz="1400" dirty="0" err="1">
                <a:latin typeface="Bookman Old Style" panose="02050604050505020204" pitchFamily="18" charset="0"/>
              </a:rPr>
              <a:t>ИжГТУ</a:t>
            </a:r>
            <a:r>
              <a:rPr lang="ru-RU" sz="1400" dirty="0">
                <a:latin typeface="Bookman Old Style" panose="02050604050505020204" pitchFamily="18" charset="0"/>
              </a:rPr>
              <a:t> имени М. Т. Калашникова. – 2021. – С. 178-185.</a:t>
            </a:r>
          </a:p>
          <a:p>
            <a:pPr marL="361950" lvl="0" indent="-361950" algn="just">
              <a:buFont typeface="+mj-lt"/>
              <a:buAutoNum type="arabicPeriod" startAt="8"/>
            </a:pPr>
            <a:r>
              <a:rPr lang="ru-RU" sz="1400" dirty="0" err="1">
                <a:latin typeface="Bookman Old Style" panose="02050604050505020204" pitchFamily="18" charset="0"/>
              </a:rPr>
              <a:t>Суфиянов</a:t>
            </a:r>
            <a:r>
              <a:rPr lang="ru-RU" sz="1400" dirty="0">
                <a:latin typeface="Bookman Old Style" panose="02050604050505020204" pitchFamily="18" charset="0"/>
              </a:rPr>
              <a:t> В. Г., Клюкин Д. А. Разработка программы для расчета продольно-поперечных колебаний ствола </a:t>
            </a:r>
            <a:r>
              <a:rPr lang="ru-RU" sz="1400" dirty="0" err="1">
                <a:latin typeface="Bookman Old Style" panose="02050604050505020204" pitchFamily="18" charset="0"/>
              </a:rPr>
              <a:t>артилерийского</a:t>
            </a:r>
            <a:r>
              <a:rPr lang="ru-RU" sz="1400" dirty="0">
                <a:latin typeface="Bookman Old Style" panose="02050604050505020204" pitchFamily="18" charset="0"/>
              </a:rPr>
              <a:t> орудия. I </a:t>
            </a:r>
            <a:r>
              <a:rPr lang="ru-RU" sz="1400" dirty="0" err="1">
                <a:latin typeface="Bookman Old Style" panose="02050604050505020204" pitchFamily="18" charset="0"/>
              </a:rPr>
              <a:t>Липановские</a:t>
            </a:r>
            <a:r>
              <a:rPr lang="ru-RU" sz="1400" dirty="0">
                <a:latin typeface="Bookman Old Style" panose="02050604050505020204" pitchFamily="18" charset="0"/>
              </a:rPr>
              <a:t> научные чтения. Ижевск. </a:t>
            </a:r>
            <a:r>
              <a:rPr lang="ru-RU" sz="1400" dirty="0" err="1">
                <a:latin typeface="Bookman Old Style" panose="02050604050505020204" pitchFamily="18" charset="0"/>
              </a:rPr>
              <a:t>ИжГТУ</a:t>
            </a:r>
            <a:r>
              <a:rPr lang="ru-RU" sz="1400" dirty="0">
                <a:latin typeface="Bookman Old Style" panose="02050604050505020204" pitchFamily="18" charset="0"/>
              </a:rPr>
              <a:t> имени М. Т. Калашникова. – 2021. – С. </a:t>
            </a:r>
            <a:r>
              <a:rPr lang="ru-RU" sz="1400" dirty="0" smtClean="0">
                <a:latin typeface="Bookman Old Style" panose="02050604050505020204" pitchFamily="18" charset="0"/>
              </a:rPr>
              <a:t>106-111.</a:t>
            </a:r>
          </a:p>
          <a:p>
            <a:pPr marL="361950" lvl="0" indent="-361950" algn="just">
              <a:buFont typeface="+mj-lt"/>
              <a:buAutoNum type="arabicPeriod" startAt="8"/>
            </a:pPr>
            <a:r>
              <a:rPr lang="ru-RU" sz="1400" dirty="0" err="1" smtClean="0">
                <a:latin typeface="Bookman Old Style" panose="02050604050505020204" pitchFamily="18" charset="0"/>
              </a:rPr>
              <a:t>Суфиянов</a:t>
            </a:r>
            <a:r>
              <a:rPr lang="ru-RU" sz="1400" dirty="0" smtClean="0">
                <a:latin typeface="Bookman Old Style" panose="02050604050505020204" pitchFamily="18" charset="0"/>
              </a:rPr>
              <a:t> </a:t>
            </a:r>
            <a:r>
              <a:rPr lang="ru-RU" sz="1400" dirty="0">
                <a:latin typeface="Bookman Old Style" panose="02050604050505020204" pitchFamily="18" charset="0"/>
              </a:rPr>
              <a:t>В. Г., </a:t>
            </a:r>
            <a:r>
              <a:rPr lang="ru-RU" sz="1400" dirty="0" err="1">
                <a:latin typeface="Bookman Old Style" panose="02050604050505020204" pitchFamily="18" charset="0"/>
              </a:rPr>
              <a:t>Русяк</a:t>
            </a:r>
            <a:r>
              <a:rPr lang="ru-RU" sz="1400" dirty="0">
                <a:latin typeface="Bookman Old Style" panose="02050604050505020204" pitchFamily="18" charset="0"/>
              </a:rPr>
              <a:t> И. Г., Клюкин Д. А. Математическое моделирование колебаний ствола с учётом технологических отклонений при стрельбе очередями. Фундаментальные основы баллистического проектирования. Под редакцией Б.Э. </a:t>
            </a:r>
            <a:r>
              <a:rPr lang="ru-RU" sz="1400" dirty="0" err="1">
                <a:latin typeface="Bookman Old Style" panose="02050604050505020204" pitchFamily="18" charset="0"/>
              </a:rPr>
              <a:t>Кэрта</a:t>
            </a:r>
            <a:r>
              <a:rPr lang="ru-RU" sz="1400" dirty="0">
                <a:latin typeface="Bookman Old Style" panose="02050604050505020204" pitchFamily="18" charset="0"/>
              </a:rPr>
              <a:t>. Санкт-Петербург. БГТУ «</a:t>
            </a:r>
            <a:r>
              <a:rPr lang="ru-RU" sz="1400" dirty="0" err="1">
                <a:latin typeface="Bookman Old Style" panose="02050604050505020204" pitchFamily="18" charset="0"/>
              </a:rPr>
              <a:t>Военмех</a:t>
            </a:r>
            <a:r>
              <a:rPr lang="ru-RU" sz="1400" dirty="0">
                <a:latin typeface="Bookman Old Style" panose="02050604050505020204" pitchFamily="18" charset="0"/>
              </a:rPr>
              <a:t>». 2022. – С. </a:t>
            </a:r>
            <a:r>
              <a:rPr lang="ru-RU" sz="1400" dirty="0" smtClean="0">
                <a:latin typeface="Bookman Old Style" panose="02050604050505020204" pitchFamily="18" charset="0"/>
              </a:rPr>
              <a:t>90-97.</a:t>
            </a:r>
            <a:endParaRPr lang="ru-RU" sz="1400" dirty="0">
              <a:latin typeface="Bookman Old Style" panose="02050604050505020204" pitchFamily="18" charset="0"/>
            </a:endParaRPr>
          </a:p>
          <a:p>
            <a:pPr marL="361950" lvl="0" indent="-361950" algn="just">
              <a:buFont typeface="+mj-lt"/>
              <a:buAutoNum type="arabicPeriod" startAt="8"/>
            </a:pPr>
            <a:r>
              <a:rPr lang="ru-RU" sz="1400" dirty="0" smtClean="0">
                <a:latin typeface="Bookman Old Style" panose="02050604050505020204" pitchFamily="18" charset="0"/>
              </a:rPr>
              <a:t>Клюкин </a:t>
            </a:r>
            <a:r>
              <a:rPr lang="ru-RU" sz="1400" dirty="0">
                <a:latin typeface="Bookman Old Style" panose="02050604050505020204" pitchFamily="18" charset="0"/>
              </a:rPr>
              <a:t>Д. А. Исследование напряженно-деформированного состояния и колебаний ствола автоматической пушки при стрельбе очередями. Теория управления и математическое моделирование. Ижевск. Изд. центр «Удмуртский университет». – 2022. – С. </a:t>
            </a:r>
            <a:r>
              <a:rPr lang="ru-RU" sz="1400" dirty="0" smtClean="0">
                <a:latin typeface="Bookman Old Style" panose="02050604050505020204" pitchFamily="18" charset="0"/>
              </a:rPr>
              <a:t>297-300.</a:t>
            </a:r>
          </a:p>
          <a:p>
            <a:pPr marL="361950" lvl="0" indent="-361950" algn="just">
              <a:buFont typeface="+mj-lt"/>
              <a:buAutoNum type="arabicPeriod" startAt="8"/>
            </a:pPr>
            <a:r>
              <a:rPr lang="ru-RU" sz="1400" dirty="0" err="1" smtClean="0">
                <a:latin typeface="Bookman Old Style" panose="02050604050505020204" pitchFamily="18" charset="0"/>
              </a:rPr>
              <a:t>Думкин</a:t>
            </a:r>
            <a:r>
              <a:rPr lang="ru-RU" sz="1400" dirty="0" smtClean="0">
                <a:latin typeface="Bookman Old Style" panose="02050604050505020204" pitchFamily="18" charset="0"/>
              </a:rPr>
              <a:t> </a:t>
            </a:r>
            <a:r>
              <a:rPr lang="ru-RU" sz="1400" dirty="0">
                <a:latin typeface="Bookman Old Style" panose="02050604050505020204" pitchFamily="18" charset="0"/>
              </a:rPr>
              <a:t>Р. А., Клюкин Д. А., </a:t>
            </a:r>
            <a:r>
              <a:rPr lang="ru-RU" sz="1400" dirty="0" err="1">
                <a:latin typeface="Bookman Old Style" panose="02050604050505020204" pitchFamily="18" charset="0"/>
              </a:rPr>
              <a:t>Хамидуллин</a:t>
            </a:r>
            <a:r>
              <a:rPr lang="ru-RU" sz="1400" dirty="0">
                <a:latin typeface="Bookman Old Style" panose="02050604050505020204" pitchFamily="18" charset="0"/>
              </a:rPr>
              <a:t> Р. Р. Математическое моделирование напряженно-деформированного состояния ствола артиллерийского орудия методом конечных элементов в пространственной осесимметричной постановке. Теория управления и математическое моделирование. Ижевск. Изд. центр «Удмуртский университет». – 2022</a:t>
            </a:r>
            <a:r>
              <a:rPr lang="ru-RU" sz="1400" dirty="0" smtClean="0">
                <a:latin typeface="Bookman Old Style" panose="02050604050505020204" pitchFamily="18" charset="0"/>
              </a:rPr>
              <a:t>. – </a:t>
            </a:r>
            <a:r>
              <a:rPr lang="ru-RU" sz="1400" dirty="0">
                <a:latin typeface="Bookman Old Style" panose="02050604050505020204" pitchFamily="18" charset="0"/>
              </a:rPr>
              <a:t>С. </a:t>
            </a:r>
            <a:r>
              <a:rPr lang="ru-RU" sz="1400" dirty="0" smtClean="0">
                <a:latin typeface="Bookman Old Style" panose="02050604050505020204" pitchFamily="18" charset="0"/>
              </a:rPr>
              <a:t>285-287.</a:t>
            </a:r>
          </a:p>
          <a:p>
            <a:pPr marL="361950" lvl="0" indent="-361950" algn="just">
              <a:buFont typeface="+mj-lt"/>
              <a:buAutoNum type="arabicPeriod" startAt="8"/>
            </a:pPr>
            <a:r>
              <a:rPr lang="ru-RU" sz="1400" dirty="0" smtClean="0">
                <a:latin typeface="Bookman Old Style" panose="02050604050505020204" pitchFamily="18" charset="0"/>
              </a:rPr>
              <a:t>Клюкин </a:t>
            </a:r>
            <a:r>
              <a:rPr lang="ru-RU" sz="1400" dirty="0">
                <a:latin typeface="Bookman Old Style" panose="02050604050505020204" pitchFamily="18" charset="0"/>
              </a:rPr>
              <a:t>Д. А. Математическое моделирование теплового нагружения ствола артиллерийского орудия при выстреле. Выставка инноваций - 2022 (весенняя сессия). Ижевск. Издательство УИР </a:t>
            </a:r>
            <a:r>
              <a:rPr lang="ru-RU" sz="1400" dirty="0" err="1">
                <a:latin typeface="Bookman Old Style" panose="02050604050505020204" pitchFamily="18" charset="0"/>
              </a:rPr>
              <a:t>ИжГТУ</a:t>
            </a:r>
            <a:r>
              <a:rPr lang="ru-RU" sz="1400" dirty="0">
                <a:latin typeface="Bookman Old Style" panose="02050604050505020204" pitchFamily="18" charset="0"/>
              </a:rPr>
              <a:t> имени М. Т. Калашникова. – 2022. – С. 176-182. – DOI 10.22213/ie022124</a:t>
            </a:r>
            <a:r>
              <a:rPr lang="ru-RU" sz="1400" dirty="0" smtClean="0">
                <a:latin typeface="Bookman Old Style" panose="02050604050505020204" pitchFamily="18" charset="0"/>
              </a:rPr>
              <a:t>.</a:t>
            </a:r>
            <a:endParaRPr lang="ru-RU" sz="1400" dirty="0">
              <a:latin typeface="Bookman Old Style" panose="020506040505050202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47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28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20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Публикации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0" y="457840"/>
            <a:ext cx="12192000" cy="232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defRPr/>
            </a:pPr>
            <a:r>
              <a:rPr lang="ru-RU" sz="1400" b="1" dirty="0">
                <a:solidFill>
                  <a:srgbClr val="292929"/>
                </a:solidFill>
                <a:latin typeface="Bookman Old Style" pitchFamily="18" charset="0"/>
              </a:rPr>
              <a:t>Свидетельства о государственной регистрации программ:</a:t>
            </a:r>
          </a:p>
          <a:p>
            <a:pPr marL="176213" lvl="0" indent="-176213" algn="just">
              <a:spcAft>
                <a:spcPts val="300"/>
              </a:spcAft>
              <a:buSzPts val="1400"/>
              <a:buFont typeface="Times New Roman"/>
              <a:buAutoNum type="arabicPeriod"/>
            </a:pP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Свидетельство о государственной регистрации программы для ЭВМ № 2021619374. Программа для расчета продольно-поперечных колебаний ствола артиллерийского орудия. </a:t>
            </a:r>
            <a:r>
              <a:rPr lang="ru-RU" sz="1400" dirty="0" err="1">
                <a:latin typeface="Bookman Old Style" pitchFamily="18" charset="0"/>
                <a:ea typeface="Calibri"/>
                <a:cs typeface="Times New Roman"/>
              </a:rPr>
              <a:t>Русяк</a:t>
            </a: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 И. Г., Суфиянов В. Г., Клюкин Д. А., Нефёдов Д. Г. </a:t>
            </a:r>
            <a:r>
              <a:rPr lang="ru-RU" sz="1400" dirty="0" err="1">
                <a:latin typeface="Bookman Old Style" pitchFamily="18" charset="0"/>
                <a:ea typeface="Calibri"/>
                <a:cs typeface="Times New Roman"/>
              </a:rPr>
              <a:t>Зарег</a:t>
            </a: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. в Реестре программ для ЭВМ 08.06.2021.</a:t>
            </a:r>
          </a:p>
          <a:p>
            <a:pPr marL="176213" lvl="0" indent="-176213" algn="just">
              <a:spcAft>
                <a:spcPts val="300"/>
              </a:spcAft>
              <a:buSzPts val="1400"/>
              <a:buFont typeface="Times New Roman"/>
              <a:buAutoNum type="arabicPeriod"/>
            </a:pP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Свидетельство о государственной регистрации программы для ЭВМ № 2022661192. Программа для расчета теплового и напряженно-деформированного состояния ствола при выстреле. </a:t>
            </a:r>
            <a:r>
              <a:rPr lang="ru-RU" sz="1400" dirty="0" err="1">
                <a:latin typeface="Bookman Old Style" pitchFamily="18" charset="0"/>
                <a:ea typeface="Calibri"/>
                <a:cs typeface="Times New Roman"/>
              </a:rPr>
              <a:t>Русяк</a:t>
            </a: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 И. Г., Суфиянов В. Г., Королёв С. А., Нефёдов Д. Г., Клюкин Д. А. </a:t>
            </a:r>
            <a:r>
              <a:rPr lang="ru-RU" sz="1400" dirty="0" err="1">
                <a:latin typeface="Bookman Old Style" pitchFamily="18" charset="0"/>
                <a:ea typeface="Calibri"/>
                <a:cs typeface="Times New Roman"/>
              </a:rPr>
              <a:t>Зарег</a:t>
            </a: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. в Реестре программ для ЭВМ 16.06.2022.</a:t>
            </a:r>
          </a:p>
          <a:p>
            <a:pPr marL="176213" lvl="0" indent="-176213" algn="just">
              <a:spcAft>
                <a:spcPts val="300"/>
              </a:spcAft>
              <a:buSzPts val="1400"/>
              <a:buFont typeface="Times New Roman"/>
              <a:buAutoNum type="arabicPeriod"/>
            </a:pP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Свидетельство о государственной регистрации программы для ЭВМ № 2022611840. Программа для численного расчета внутренней баллистики для трубчатого заряда в пространственной осесимметричной постановке. </a:t>
            </a:r>
            <a:r>
              <a:rPr lang="ru-RU" sz="1400" dirty="0" err="1">
                <a:latin typeface="Bookman Old Style" pitchFamily="18" charset="0"/>
                <a:ea typeface="Calibri"/>
                <a:cs typeface="Times New Roman"/>
              </a:rPr>
              <a:t>Тененев</a:t>
            </a: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 В. А., </a:t>
            </a:r>
            <a:r>
              <a:rPr lang="ru-RU" sz="1400" dirty="0" err="1">
                <a:latin typeface="Bookman Old Style" pitchFamily="18" charset="0"/>
                <a:ea typeface="Calibri"/>
                <a:cs typeface="Times New Roman"/>
              </a:rPr>
              <a:t>Русяк</a:t>
            </a: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 И. Г., Нефёдов Д. Г., Клюкин Д. А. </a:t>
            </a:r>
            <a:r>
              <a:rPr lang="ru-RU" sz="1400" dirty="0" err="1">
                <a:latin typeface="Bookman Old Style" pitchFamily="18" charset="0"/>
                <a:ea typeface="Calibri"/>
                <a:cs typeface="Times New Roman"/>
              </a:rPr>
              <a:t>Зарег</a:t>
            </a:r>
            <a:r>
              <a:rPr lang="ru-RU" sz="1400" dirty="0">
                <a:latin typeface="Bookman Old Style" pitchFamily="18" charset="0"/>
                <a:ea typeface="Calibri"/>
                <a:cs typeface="Times New Roman"/>
              </a:rPr>
              <a:t>. в Реестре программ для ЭВМ 02.02.2022.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48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01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20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Публикации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12358" y="457840"/>
            <a:ext cx="12192000" cy="5170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defRPr/>
            </a:pPr>
            <a:r>
              <a:rPr lang="ru-RU" sz="1600" b="1" dirty="0">
                <a:solidFill>
                  <a:srgbClr val="292929"/>
                </a:solidFill>
                <a:latin typeface="Bookman Old Style" pitchFamily="18" charset="0"/>
              </a:rPr>
              <a:t>Отчеты о научно-исследовательской работе:</a:t>
            </a:r>
          </a:p>
          <a:p>
            <a:pPr marL="176213" lvl="0" indent="-176213" algn="just">
              <a:spcAft>
                <a:spcPts val="0"/>
              </a:spcAft>
              <a:buFont typeface="+mj-lt"/>
              <a:buAutoNum type="arabicPeriod"/>
            </a:pP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Разработка математических моделей и численных методов решения пространственных сопряженных нестационарных задач газовой динамики и механики многофазных реагирующих деформируемых гетерогенных сред в условиях выстрела. Этап 2. «Разработка и тестирование численных методов и алгоритмов компьютерного моделирования пространственных сопряженных нестационарных физических процессов, сопровождающих артиллерийский выстрел» [Текст]: промежуточный отчет по 2 этапу проекта РФФИ №20-01-00072. ФГБОУ ВО «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ИжГТУ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имени М.Т. Калашникова»; рук.: И. Г. 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Русяк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; 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исполн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.: В. А. 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Тененев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В. Г. Суфиянов, С. А. Королев, Д.</a:t>
            </a:r>
            <a:r>
              <a:rPr lang="en-US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 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Г. Нефедов, Д. А. Клюкин. Ижевск. – 2022. – 104 с.</a:t>
            </a:r>
          </a:p>
          <a:p>
            <a:pPr marL="176213" lvl="0" indent="-176213" algn="just">
              <a:spcAft>
                <a:spcPts val="0"/>
              </a:spcAft>
              <a:buFont typeface="+mj-lt"/>
              <a:buAutoNum type="arabicPeriod"/>
            </a:pP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Разработка математических моделей и численных методов решения пространственных сопряженных нестационарных задач газовой динамики и механики многофазных реагирующих деформируемых гетерогенных сред в условиях выстрела. Этап 3. «Разработка и тестирование численных методов и алгоритмов компьютерного моделирования пространственных сопряженных нестационарных физических процессов, сопровождающих артиллерийский выстрел» [Текст]: промежуточный отчет по 3 этапу проекта РФФИ №20-01-00072. ФГБОУ ВО «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ИжГТУ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имени М.Т. Калашникова»; рук.: И. Г. 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Русяк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; 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исполн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.: В. А. 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Тененев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В. Г. Суфиянов, С. А. Королев, Д.</a:t>
            </a:r>
            <a:r>
              <a:rPr lang="en-US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 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Г. Нефедов, Д. А. Клюкин. Ижевск. – 2022. – 104 с.</a:t>
            </a:r>
          </a:p>
          <a:p>
            <a:pPr marL="176213" lvl="0" indent="-176213" algn="just">
              <a:spcAft>
                <a:spcPts val="0"/>
              </a:spcAft>
              <a:buFont typeface="+mj-lt"/>
              <a:buAutoNum type="arabicPeriod"/>
            </a:pP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Математическое моделирование поведения специально подготовленных образцов с покрытиями в имитационных испытаниях. Расчетно-теоретическое обоснование выбора геометрии и условий испытаний. [Текст]: отчет по заключительному этапу СЧ НИР № 226/3798-Д. ФГБОУ ВО «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ИжГТУ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имени М.Т. Калашникова»; науч. рук.: А. М. 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Липанов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; рук.: И. Г. 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Русяк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; 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исполн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.: В. А. </a:t>
            </a:r>
            <a:r>
              <a:rPr lang="ru-RU" sz="16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Тененев</a:t>
            </a:r>
            <a:r>
              <a:rPr lang="ru-RU" sz="16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В. Г. Суфиянов, С. А. Королев, Д. Г. Нефедов, Д. А. Клюкин. Ижевск. – 2021. – 181 с.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49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56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solidFill>
                  <a:srgbClr val="292929"/>
                </a:solidFill>
                <a:latin typeface="Bookman Old Style" pitchFamily="18" charset="0"/>
              </a:rPr>
              <a:t>Научная новизна</a:t>
            </a:r>
            <a:endParaRPr lang="ru-RU" alt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0" y="469900"/>
            <a:ext cx="121920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8775" indent="-358775">
              <a:lnSpc>
                <a:spcPct val="150000"/>
              </a:lnSpc>
              <a:tabLst>
                <a:tab pos="358775" algn="l"/>
              </a:tabLst>
            </a:pPr>
            <a:r>
              <a:rPr lang="ru-RU" b="1" dirty="0" smtClean="0">
                <a:latin typeface="Bookman Old Style" pitchFamily="18" charset="0"/>
              </a:rPr>
              <a:t>Научная новизна</a:t>
            </a:r>
            <a:r>
              <a:rPr lang="ru-RU" b="1" dirty="0" smtClean="0">
                <a:latin typeface="Bookman Old Style" pitchFamily="18" charset="0"/>
              </a:rPr>
              <a:t>.</a:t>
            </a:r>
            <a:endParaRPr lang="ru-RU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58775" indent="-358775">
              <a:lnSpc>
                <a:spcPct val="150000"/>
              </a:lnSpc>
              <a:buAutoNum type="arabicPeriod"/>
              <a:tabLst>
                <a:tab pos="358775" algn="l"/>
              </a:tabLst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Разработана комплексная математическая модель расчета внутренней баллистики, напряженно-деформированного состояния и колебаний ствола, позволяющая …</a:t>
            </a:r>
          </a:p>
          <a:p>
            <a:pPr marL="358775" indent="-358775">
              <a:lnSpc>
                <a:spcPct val="150000"/>
              </a:lnSpc>
              <a:buAutoNum type="arabicPeriod"/>
              <a:tabLst>
                <a:tab pos="358775" algn="l"/>
              </a:tabLst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Впервые предложена вычислительная модель, включающая: </a:t>
            </a:r>
            <a:r>
              <a:rPr lang="ru-RU" dirty="0" err="1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интегро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-интерполяционный метод, сведение трехмерной задачи НДС к одномерной и алгоритм оптимизации, позволяющий решать задачи структурно-параметрической оптимизации для стволов различной формы.</a:t>
            </a:r>
            <a:endParaRPr lang="ru-RU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58775" indent="-358775">
              <a:lnSpc>
                <a:spcPct val="150000"/>
              </a:lnSpc>
              <a:buAutoNum type="arabicPeriod"/>
              <a:tabLst>
                <a:tab pos="358775" algn="l"/>
              </a:tabLst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ПВК…</a:t>
            </a:r>
          </a:p>
          <a:p>
            <a:pPr marL="358775" indent="-358775">
              <a:lnSpc>
                <a:spcPct val="150000"/>
              </a:lnSpc>
              <a:buAutoNum type="arabicPeriod"/>
              <a:tabLst>
                <a:tab pos="358775" algn="l"/>
              </a:tabLst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Какие новые результаты (знания) получены в области НДС. Форма поперечного сечения ствола влияет на амплитуду колебаний и разброс, масса ствола …, температура поверхности ствола! </a:t>
            </a:r>
            <a:endParaRPr lang="ru-RU" dirty="0" smtClean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58775" indent="-358775">
              <a:lnSpc>
                <a:spcPct val="150000"/>
              </a:lnSpc>
              <a:buAutoNum type="arabicPeriod"/>
              <a:tabLst>
                <a:tab pos="358775" algn="l"/>
              </a:tabLst>
            </a:pPr>
            <a:r>
              <a:rPr lang="ru-RU" dirty="0" smtClean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Влияния </a:t>
            </a:r>
            <a:r>
              <a:rPr lang="ru-RU" dirty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геометрической формы ствола на </a:t>
            </a:r>
            <a:r>
              <a:rPr lang="ru-RU" dirty="0" smtClean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амплитуду </a:t>
            </a:r>
            <a:r>
              <a:rPr lang="ru-RU" dirty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колебаний ствола</a:t>
            </a:r>
            <a:r>
              <a:rPr lang="ru-RU" dirty="0" smtClean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 и разброс снарядов при </a:t>
            </a:r>
            <a:r>
              <a:rPr lang="ru-RU" dirty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стрельбе </a:t>
            </a:r>
            <a:r>
              <a:rPr lang="ru-RU" dirty="0" smtClean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очередями.</a:t>
            </a:r>
            <a:endParaRPr lang="ru-RU" dirty="0" smtClean="0">
              <a:solidFill>
                <a:srgbClr val="FFC000"/>
              </a:solidFill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58775" indent="-358775">
              <a:lnSpc>
                <a:spcPct val="150000"/>
              </a:lnSpc>
              <a:buFontTx/>
              <a:buAutoNum type="arabicPeriod"/>
              <a:tabLst>
                <a:tab pos="358775" algn="l"/>
              </a:tabLst>
            </a:pPr>
            <a:r>
              <a:rPr lang="ru-RU" dirty="0" smtClean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Влияния </a:t>
            </a:r>
            <a:r>
              <a:rPr lang="ru-RU" dirty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геометрической формы ствола на </a:t>
            </a:r>
            <a:r>
              <a:rPr lang="ru-RU" dirty="0" smtClean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теплообмен.</a:t>
            </a:r>
            <a:endParaRPr lang="ru-RU" dirty="0">
              <a:solidFill>
                <a:srgbClr val="FFC000"/>
              </a:solidFill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58775" indent="-358775">
              <a:lnSpc>
                <a:spcPct val="150000"/>
              </a:lnSpc>
              <a:buAutoNum type="arabicPeriod"/>
              <a:tabLst>
                <a:tab pos="358775" algn="l"/>
              </a:tabLst>
            </a:pPr>
            <a:r>
              <a:rPr lang="ru-RU" dirty="0" smtClean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Возможности </a:t>
            </a:r>
            <a:r>
              <a:rPr lang="ru-RU" dirty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повышения точности и кучности </a:t>
            </a:r>
            <a:r>
              <a:rPr lang="ru-RU" dirty="0" smtClean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стрельбы и снижения температуры ствола </a:t>
            </a:r>
            <a:r>
              <a:rPr lang="ru-RU" dirty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за счет оптимизации геометрической формы ствола автоматической пушки при стрельбе очередями</a:t>
            </a:r>
            <a:r>
              <a:rPr lang="ru-RU" dirty="0" smtClean="0">
                <a:solidFill>
                  <a:srgbClr val="FFC000"/>
                </a:solidFill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endParaRPr lang="ru-RU" dirty="0">
              <a:solidFill>
                <a:srgbClr val="FFC000"/>
              </a:solidFill>
              <a:latin typeface="Bookman Old Style" panose="020506040505050202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5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2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10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206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28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Апробация работы</a:t>
            </a:r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90890" y="457840"/>
            <a:ext cx="11740055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17-я 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Всероссийская научно-техническая конференция «проектирование систем вооружения боеприпасов и измерительных комплексов» (Нижний Тагил, октябрь 2020 г.).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Седьмая 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Всероссийская научно-техническая конференция «Фундаментальные основы баллистического проектирования – 2021» (Россия, Санкт-Петербург, 29 июня - 3 июля 2021 г.).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Региональная научная конференция «1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Липановские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научные чтения» (Ижевск,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ИжГТУ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декабрь 2021 г.).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Республиканский молодежный инновационный форум «Выставка инноваций - 2021 (осенняя сессия)» (Ижевск,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ИжГТУ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ноябрь 2021 г.).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XI Всероссийская научная конференция «Фундаментальные и прикладные проблемы современной механики – 2022» (Россия, Томск, 13 - 17 апреля 2022 г.)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Республиканский молодежный инновационный форум «Выставка инноваций - 2022 (весенняя сессия)» (Ижевск,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ИжГТУ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апрель 2022 г.).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Всероссийской конференции с международным участием, посвященная памяти профессора Н. В.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Азбелева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и профессора Е. Л. Тонкова (Ижевск,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УдГУ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, 13 – 17 июня 2022 г.).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Восьмая Всероссийская научно-техническая конференция «Фундаментальные основы баллистического проектирования – 2022» (Россия, Санкт-Петербург, 28 июня - 1 июля 2022 г.).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19-я Всероссийская научно-техническая конференция «Проектирование систем вооружения и измерительных комплексов» посвященная 50-ти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летию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кафедры «Специальное машиностроение» (Россия, Нижний Тагил, 29 - 30 сентября 2022 г</a:t>
            </a:r>
            <a:r>
              <a:rPr 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.).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IX 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Всероссийская научно-практическая конференция «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Калашниковские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чтения» (Россия, Ижевск, ИжГТУ, 10 - 11 ноября 2022 г</a:t>
            </a:r>
            <a:r>
              <a:rPr 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.).</a:t>
            </a: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Научно-техническая конференция «Состояние и перспективы развития современной науки по направлению «Новые материалы и энергетика в Вооруженных Силах Российской Федерации» (Россия, Анапа, Военный инновационный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технополис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«ЭРА», 27 апреля </a:t>
            </a:r>
            <a:r>
              <a:rPr 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2023 г.)</a:t>
            </a:r>
            <a:endParaRPr lang="ru-RU" sz="1400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Всероссийская научно-практическая конференция «Информационные технологии в науке, промышленности и образовании» (Россия, Ижевск,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ИжГТУ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им. М.Т. Калашникова, 26 мая </a:t>
            </a:r>
            <a:r>
              <a:rPr 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2023 г.)</a:t>
            </a:r>
            <a:endParaRPr lang="ru-RU" sz="1400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+mj-lt"/>
              <a:buAutoNum type="arabicPeriod"/>
            </a:pPr>
            <a:r>
              <a:rPr lang="en-US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XI 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Всероссийская конференция по </a:t>
            </a:r>
            <a:r>
              <a:rPr lang="ru-RU" sz="1400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внутрикамерным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процессам и горению в установках на твердом топливе и ствольных системах (</a:t>
            </a:r>
            <a:r>
              <a:rPr lang="en-US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ICOC’ 2023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)</a:t>
            </a:r>
            <a:r>
              <a:rPr lang="en-US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(</a:t>
            </a:r>
            <a:r>
              <a:rPr lang="ru-RU" sz="140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Россия, </a:t>
            </a:r>
            <a:r>
              <a:rPr lang="ru-RU" sz="1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Ижевск, 14 – 16 июня 2023 г.</a:t>
            </a:r>
            <a:r>
              <a:rPr lang="en-US" sz="1400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)</a:t>
            </a:r>
            <a:endParaRPr lang="ru-RU" sz="1400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50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28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2"/>
          <p:cNvSpPr>
            <a:spLocks noChangeArrowheads="1"/>
          </p:cNvSpPr>
          <p:nvPr/>
        </p:nvSpPr>
        <p:spPr bwMode="auto">
          <a:xfrm>
            <a:off x="7482497" y="4469284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" name="Заголовок 1"/>
          <p:cNvSpPr txBox="1">
            <a:spLocks/>
          </p:cNvSpPr>
          <p:nvPr/>
        </p:nvSpPr>
        <p:spPr>
          <a:xfrm>
            <a:off x="1524000" y="2806368"/>
            <a:ext cx="9144000" cy="1017872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>
              <a:defRPr sz="140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sz="3600" b="1" dirty="0"/>
              <a:t>Спасибо за внимание!</a:t>
            </a:r>
          </a:p>
        </p:txBody>
      </p:sp>
      <p:sp>
        <p:nvSpPr>
          <p:cNvPr id="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1588" y="6505575"/>
            <a:ext cx="9142412" cy="358775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r>
              <a:rPr lang="ru-RU" sz="16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	ФГБОУ ВО </a:t>
            </a:r>
            <a:r>
              <a:rPr lang="en-US" sz="16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“</a:t>
            </a:r>
            <a:r>
              <a:rPr lang="ru-RU" sz="1600" b="1" dirty="0" err="1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ИжГТУ</a:t>
            </a:r>
            <a:r>
              <a:rPr lang="ru-RU" sz="16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имени М.Т. Калашникова</a:t>
            </a:r>
            <a:r>
              <a:rPr lang="en-US" sz="1600" b="1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”</a:t>
            </a:r>
            <a:endParaRPr lang="ru-RU" sz="1600" b="1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51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85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 smtClean="0">
                <a:solidFill>
                  <a:srgbClr val="292929"/>
                </a:solidFill>
                <a:latin typeface="Bookman Old Style" pitchFamily="18" charset="0"/>
              </a:rPr>
              <a:t>Теоретическая и практическая значимость работы</a:t>
            </a:r>
            <a:endParaRPr lang="ru-RU" alt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sp>
        <p:nvSpPr>
          <p:cNvPr id="8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0" y="469900"/>
            <a:ext cx="12192000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Предлагаемый подход позволяет исследовать и решить проблему повышения точности и кучности стрельбы с использованием методов структурно-параметрической оптимизации формы ствола автоматической пушки на основе математического моделирования связанных процессов внутренней баллистики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,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теплопроводности</a:t>
            </a:r>
            <a:r>
              <a:rPr lang="en-US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,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напряженно-деформированного состояния и колебаний ствола автоматической пушки, а также движения снарядов по </a:t>
            </a:r>
            <a:r>
              <a:rPr lang="ru-RU" dirty="0" err="1">
                <a:latin typeface="Bookman Old Style" panose="02050604050505020204" pitchFamily="18" charset="0"/>
                <a:ea typeface="Times New Roman" panose="02020603050405020304" pitchFamily="18" charset="0"/>
              </a:rPr>
              <a:t>внешнебаллистической</a:t>
            </a: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 траектории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Разработанное программное обеспечение позволит оценить </a:t>
            </a:r>
            <a:r>
              <a:rPr lang="ru-RU" dirty="0" err="1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внутрибаллистические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, колебательные  и </a:t>
            </a:r>
            <a:r>
              <a:rPr lang="ru-RU" dirty="0" err="1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внешнебаллистические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 характеристики ствола ещё на этапе его проектирования.</a:t>
            </a:r>
            <a:endParaRPr lang="ru-RU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Практическое использование разработанного программного обеспечения позволит усовершенствовать ствол автоматической пушки и повысить эффективность его применения в реальных условиях</a:t>
            </a:r>
            <a:r>
              <a:rPr lang="ru-RU" dirty="0" smtClean="0">
                <a:latin typeface="Bookman Old Style" panose="02050604050505020204" pitchFamily="18" charset="0"/>
                <a:ea typeface="Times New Roman" panose="02020603050405020304" pitchFamily="18" charset="0"/>
              </a:rPr>
              <a:t>.</a:t>
            </a:r>
            <a:endParaRPr lang="ru-RU" dirty="0">
              <a:latin typeface="Bookman Old Style" panose="020506040505050202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6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0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11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2800" b="1" dirty="0">
                <a:latin typeface="Bookman Old Style" pitchFamily="18" charset="0"/>
              </a:rPr>
              <a:t>Структура работы </a:t>
            </a: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316F4288-C759-4B35-8A5C-17E821F89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6141" y="554714"/>
            <a:ext cx="9391857" cy="1890240"/>
          </a:xfrm>
          <a:prstGeom prst="rect">
            <a:avLst/>
          </a:prstGeom>
          <a:pattFill prst="ltDnDiag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>
            <a:solidFill>
              <a:schemeClr val="accent1">
                <a:lumMod val="75000"/>
              </a:schemeClr>
            </a:solidFill>
            <a:miter lim="800000"/>
            <a:headEnd/>
            <a:tailEnd/>
          </a:ln>
        </p:spPr>
        <p:txBody>
          <a:bodyPr wrap="square" anchor="t">
            <a:noAutofit/>
          </a:bodyPr>
          <a:lstStyle>
            <a:lvl1pPr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9pPr>
          </a:lstStyle>
          <a:p>
            <a:pPr algn="ctr" eaLnBrk="1" hangingPunct="1"/>
            <a:r>
              <a:rPr lang="ru-RU" altLang="ru-RU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Глава 1</a:t>
            </a:r>
          </a:p>
          <a:p>
            <a:pPr algn="ctr" eaLnBrk="1" hangingPunct="1"/>
            <a:r>
              <a:rPr lang="ru-RU" altLang="ru-RU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Комплексная математическая </a:t>
            </a:r>
            <a:r>
              <a:rPr lang="ru-RU" altLang="ru-RU" sz="1800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модель выстрела автоматической пушки</a:t>
            </a:r>
            <a:endParaRPr lang="ru-RU" altLang="ru-RU" sz="1800" b="1" dirty="0">
              <a:solidFill>
                <a:schemeClr val="tx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2095176" y="1229567"/>
            <a:ext cx="2429924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>
                <a:solidFill>
                  <a:schemeClr val="tx1"/>
                </a:solidFill>
                <a:latin typeface="Bookman Old Style" pitchFamily="18" charset="0"/>
              </a:rPr>
              <a:t>Модель внутренней баллистики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6880812" y="1232389"/>
            <a:ext cx="3367784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1400" b="1" dirty="0">
                <a:latin typeface="Bookman Old Style" pitchFamily="18" charset="0"/>
              </a:rPr>
              <a:t>Модель </a:t>
            </a:r>
            <a:r>
              <a:rPr lang="ru-RU" altLang="ru-RU" sz="1400" b="1" dirty="0" smtClean="0">
                <a:latin typeface="Bookman Old Style" pitchFamily="18" charset="0"/>
              </a:rPr>
              <a:t>теплопроводности</a:t>
            </a:r>
            <a:endParaRPr lang="ru-RU" altLang="ru-RU" sz="1400" b="1" dirty="0">
              <a:latin typeface="Bookman Old Style" pitchFamily="18" charset="0"/>
            </a:endParaRPr>
          </a:p>
        </p:txBody>
      </p:sp>
      <p:sp>
        <p:nvSpPr>
          <p:cNvPr id="14" name="Rectangle 6"/>
          <p:cNvSpPr>
            <a:spLocks noChangeArrowheads="1"/>
          </p:cNvSpPr>
          <p:nvPr/>
        </p:nvSpPr>
        <p:spPr bwMode="auto">
          <a:xfrm>
            <a:off x="2095176" y="1788783"/>
            <a:ext cx="2429924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1400" b="1" dirty="0" smtClean="0">
                <a:latin typeface="Bookman Old Style" pitchFamily="18" charset="0"/>
              </a:rPr>
              <a:t>Модель НДС и </a:t>
            </a:r>
            <a:r>
              <a:rPr lang="ru-RU" altLang="ru-RU" sz="1400" b="1" dirty="0">
                <a:latin typeface="Bookman Old Style" pitchFamily="18" charset="0"/>
              </a:rPr>
              <a:t>колебаний </a:t>
            </a:r>
            <a:r>
              <a:rPr lang="ru-RU" altLang="ru-RU" sz="1400" b="1" dirty="0" smtClean="0">
                <a:latin typeface="Bookman Old Style" pitchFamily="18" charset="0"/>
              </a:rPr>
              <a:t>ствола</a:t>
            </a:r>
            <a:endParaRPr lang="ru-RU" altLang="ru-RU" sz="1400" b="1" dirty="0">
              <a:latin typeface="Bookman Old Style" pitchFamily="18" charset="0"/>
            </a:endParaRPr>
          </a:p>
        </p:txBody>
      </p:sp>
      <p:sp>
        <p:nvSpPr>
          <p:cNvPr id="16" name="Rectangle 6"/>
          <p:cNvSpPr>
            <a:spLocks noChangeArrowheads="1"/>
          </p:cNvSpPr>
          <p:nvPr/>
        </p:nvSpPr>
        <p:spPr bwMode="auto">
          <a:xfrm>
            <a:off x="4683242" y="1234581"/>
            <a:ext cx="2039427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1400" b="1" dirty="0">
                <a:latin typeface="Bookman Old Style" pitchFamily="18" charset="0"/>
              </a:rPr>
              <a:t>Модель внешней баллистики</a:t>
            </a:r>
          </a:p>
        </p:txBody>
      </p:sp>
      <p:sp>
        <p:nvSpPr>
          <p:cNvPr id="19" name="Rectangle 27">
            <a:extLst>
              <a:ext uri="{FF2B5EF4-FFF2-40B4-BE49-F238E27FC236}">
                <a16:creationId xmlns:a16="http://schemas.microsoft.com/office/drawing/2014/main" id="{316F4288-C759-4B35-8A5C-17E821F89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7240" y="2525436"/>
            <a:ext cx="5470724" cy="2334620"/>
          </a:xfrm>
          <a:prstGeom prst="rect">
            <a:avLst/>
          </a:prstGeom>
          <a:pattFill prst="ltDnDiag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>
            <a:solidFill>
              <a:schemeClr val="accent1">
                <a:lumMod val="75000"/>
              </a:schemeClr>
            </a:solidFill>
            <a:miter lim="800000"/>
            <a:headEnd/>
            <a:tailEnd/>
          </a:ln>
        </p:spPr>
        <p:txBody>
          <a:bodyPr wrap="square" anchor="t">
            <a:noAutofit/>
          </a:bodyPr>
          <a:lstStyle>
            <a:lvl1pPr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9pPr>
          </a:lstStyle>
          <a:p>
            <a:pPr algn="ctr" eaLnBrk="1" hangingPunct="1"/>
            <a:r>
              <a:rPr lang="ru-RU" altLang="ru-RU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Глава 3</a:t>
            </a:r>
          </a:p>
          <a:p>
            <a:pPr algn="ctr" eaLnBrk="1" hangingPunct="1"/>
            <a:r>
              <a:rPr lang="ru-RU" altLang="ru-RU" sz="1800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Структура </a:t>
            </a:r>
            <a:r>
              <a:rPr lang="ru-RU" altLang="ru-RU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программно-вычислительного </a:t>
            </a:r>
            <a:r>
              <a:rPr lang="ru-RU" altLang="ru-RU" sz="1800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комплекса</a:t>
            </a:r>
            <a:endParaRPr lang="ru-RU" altLang="ru-RU" sz="1600" b="1" dirty="0">
              <a:solidFill>
                <a:schemeClr val="tx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16F4288-C759-4B35-8A5C-17E821F89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036" y="4921785"/>
            <a:ext cx="11430927" cy="1392751"/>
          </a:xfrm>
          <a:prstGeom prst="rect">
            <a:avLst/>
          </a:prstGeom>
          <a:pattFill prst="ltDnDiag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>
            <a:solidFill>
              <a:schemeClr val="accent1">
                <a:lumMod val="75000"/>
              </a:schemeClr>
            </a:solidFill>
            <a:miter lim="800000"/>
            <a:headEnd/>
            <a:tailEnd/>
          </a:ln>
        </p:spPr>
        <p:txBody>
          <a:bodyPr wrap="square" anchor="t">
            <a:noAutofit/>
          </a:bodyPr>
          <a:lstStyle>
            <a:lvl1pPr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9pPr>
          </a:lstStyle>
          <a:p>
            <a:pPr algn="ctr" eaLnBrk="1" hangingPunct="1"/>
            <a:r>
              <a:rPr lang="ru-RU" altLang="ru-RU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Глава 4</a:t>
            </a:r>
          </a:p>
          <a:p>
            <a:pPr algn="ctr" eaLnBrk="1" hangingPunct="1"/>
            <a:r>
              <a:rPr lang="ru-RU" altLang="ru-RU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Результаты численных </a:t>
            </a:r>
            <a:r>
              <a:rPr lang="ru-RU" altLang="ru-RU" sz="1800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исследований</a:t>
            </a:r>
            <a:endParaRPr lang="ru-RU" altLang="ru-RU" sz="1800" b="1" dirty="0">
              <a:solidFill>
                <a:schemeClr val="tx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" name="Rectangle 27">
            <a:extLst>
              <a:ext uri="{FF2B5EF4-FFF2-40B4-BE49-F238E27FC236}">
                <a16:creationId xmlns:a16="http://schemas.microsoft.com/office/drawing/2014/main" id="{316F4288-C759-4B35-8A5C-17E821F89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036" y="2524117"/>
            <a:ext cx="5880174" cy="2335939"/>
          </a:xfrm>
          <a:prstGeom prst="rect">
            <a:avLst/>
          </a:prstGeom>
          <a:pattFill prst="ltDnDiag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>
            <a:solidFill>
              <a:schemeClr val="accent1">
                <a:lumMod val="75000"/>
              </a:schemeClr>
            </a:solidFill>
            <a:miter lim="800000"/>
            <a:headEnd/>
            <a:tailEnd/>
          </a:ln>
        </p:spPr>
        <p:txBody>
          <a:bodyPr wrap="square" anchor="t">
            <a:noAutofit/>
          </a:bodyPr>
          <a:lstStyle>
            <a:lvl1pPr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100">
                <a:solidFill>
                  <a:srgbClr val="9933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993300"/>
                </a:solidFill>
                <a:latin typeface="Times New Roman" pitchFamily="18" charset="0"/>
              </a:defRPr>
            </a:lvl9pPr>
          </a:lstStyle>
          <a:p>
            <a:pPr algn="ctr" eaLnBrk="1" hangingPunct="1"/>
            <a:r>
              <a:rPr lang="ru-RU" altLang="ru-RU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Глава 2</a:t>
            </a:r>
          </a:p>
          <a:p>
            <a:pPr algn="ctr" eaLnBrk="1" hangingPunct="1"/>
            <a:r>
              <a:rPr lang="ru-RU" altLang="ru-RU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Численные </a:t>
            </a:r>
            <a:r>
              <a:rPr lang="ru-RU" altLang="ru-RU" sz="1800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алгоритмы </a:t>
            </a:r>
            <a:r>
              <a:rPr lang="ru-RU" altLang="ru-RU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решения </a:t>
            </a:r>
            <a:r>
              <a:rPr lang="ru-RU" altLang="ru-RU" sz="1800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задач</a:t>
            </a:r>
            <a:endParaRPr lang="ru-RU" altLang="ru-RU" sz="1800" b="1" dirty="0">
              <a:solidFill>
                <a:schemeClr val="tx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" name="Rectangle 6"/>
          <p:cNvSpPr>
            <a:spLocks noChangeArrowheads="1"/>
          </p:cNvSpPr>
          <p:nvPr/>
        </p:nvSpPr>
        <p:spPr bwMode="auto">
          <a:xfrm>
            <a:off x="357650" y="3711655"/>
            <a:ext cx="2447097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 smtClean="0">
                <a:solidFill>
                  <a:schemeClr val="tx1"/>
                </a:solidFill>
                <a:latin typeface="Bookman Old Style" pitchFamily="18" charset="0"/>
              </a:rPr>
              <a:t>внутренней </a:t>
            </a:r>
            <a:r>
              <a:rPr lang="ru-RU" altLang="ru-RU" sz="1400" b="1" dirty="0">
                <a:solidFill>
                  <a:schemeClr val="tx1"/>
                </a:solidFill>
                <a:latin typeface="Bookman Old Style" pitchFamily="18" charset="0"/>
              </a:rPr>
              <a:t>баллистики 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Rectangle 6"/>
          <p:cNvSpPr>
            <a:spLocks noChangeArrowheads="1"/>
          </p:cNvSpPr>
          <p:nvPr/>
        </p:nvSpPr>
        <p:spPr bwMode="auto">
          <a:xfrm>
            <a:off x="358913" y="3159666"/>
            <a:ext cx="5555320" cy="472826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ru-RU" sz="1400" b="1" dirty="0" smtClean="0">
                <a:latin typeface="Bookman Old Style" pitchFamily="18" charset="0"/>
              </a:rPr>
              <a:t>НДС и колебаний </a:t>
            </a:r>
            <a:r>
              <a:rPr lang="ru-RU" altLang="ru-RU" sz="1400" b="1" dirty="0" smtClean="0">
                <a:latin typeface="Bookman Old Style" pitchFamily="18" charset="0"/>
              </a:rPr>
              <a:t>ствола</a:t>
            </a:r>
            <a:endParaRPr lang="ru-RU" altLang="ru-RU" sz="1400" b="1" dirty="0">
              <a:latin typeface="Bookman Old Style" pitchFamily="18" charset="0"/>
            </a:endParaRPr>
          </a:p>
        </p:txBody>
      </p:sp>
      <p:sp>
        <p:nvSpPr>
          <p:cNvPr id="24" name="Rectangle 6"/>
          <p:cNvSpPr>
            <a:spLocks noChangeArrowheads="1"/>
          </p:cNvSpPr>
          <p:nvPr/>
        </p:nvSpPr>
        <p:spPr bwMode="auto">
          <a:xfrm>
            <a:off x="2909886" y="3714276"/>
            <a:ext cx="3004347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 smtClean="0">
                <a:solidFill>
                  <a:schemeClr val="tx1"/>
                </a:solidFill>
                <a:latin typeface="Bookman Old Style" pitchFamily="18" charset="0"/>
              </a:rPr>
              <a:t>внешней </a:t>
            </a:r>
            <a:r>
              <a:rPr lang="ru-RU" altLang="ru-RU" sz="1400" b="1" dirty="0">
                <a:solidFill>
                  <a:schemeClr val="tx1"/>
                </a:solidFill>
                <a:latin typeface="Bookman Old Style" pitchFamily="18" charset="0"/>
              </a:rPr>
              <a:t>баллистики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5" name="Rectangle 6"/>
          <p:cNvSpPr>
            <a:spLocks noChangeArrowheads="1"/>
          </p:cNvSpPr>
          <p:nvPr/>
        </p:nvSpPr>
        <p:spPr bwMode="auto">
          <a:xfrm>
            <a:off x="4683242" y="1790314"/>
            <a:ext cx="5565353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 smtClean="0">
                <a:latin typeface="Bookman Old Style" pitchFamily="18" charset="0"/>
              </a:rPr>
              <a:t>Модель структурно-параметрической </a:t>
            </a:r>
            <a:r>
              <a:rPr lang="ru-RU" altLang="ru-RU" sz="1400" b="1" dirty="0">
                <a:latin typeface="Bookman Old Style" pitchFamily="18" charset="0"/>
              </a:rPr>
              <a:t>оптимизации формы ствола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Rectangle 6"/>
          <p:cNvSpPr>
            <a:spLocks noChangeArrowheads="1"/>
          </p:cNvSpPr>
          <p:nvPr/>
        </p:nvSpPr>
        <p:spPr bwMode="auto">
          <a:xfrm>
            <a:off x="358915" y="4317436"/>
            <a:ext cx="5555318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 smtClean="0">
                <a:latin typeface="Bookman Old Style" pitchFamily="18" charset="0"/>
              </a:rPr>
              <a:t>структурно-параметрической </a:t>
            </a:r>
            <a:r>
              <a:rPr lang="ru-RU" altLang="ru-RU" sz="1400" b="1" dirty="0" smtClean="0">
                <a:latin typeface="Bookman Old Style" pitchFamily="18" charset="0"/>
              </a:rPr>
              <a:t>оптимизации </a:t>
            </a:r>
            <a:endParaRPr lang="ru-RU" altLang="ru-RU" sz="1400" b="1" dirty="0" smtClean="0">
              <a:latin typeface="Bookman Old Style" pitchFamily="18" charset="0"/>
            </a:endParaRPr>
          </a:p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 smtClean="0">
                <a:latin typeface="Bookman Old Style" pitchFamily="18" charset="0"/>
              </a:rPr>
              <a:t>формы </a:t>
            </a:r>
            <a:r>
              <a:rPr lang="ru-RU" altLang="ru-RU" sz="1400" b="1" dirty="0">
                <a:latin typeface="Bookman Old Style" pitchFamily="18" charset="0"/>
              </a:rPr>
              <a:t>ствола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Rectangle 6"/>
          <p:cNvSpPr>
            <a:spLocks noChangeArrowheads="1"/>
          </p:cNvSpPr>
          <p:nvPr/>
        </p:nvSpPr>
        <p:spPr bwMode="auto">
          <a:xfrm>
            <a:off x="6305012" y="3563183"/>
            <a:ext cx="2532678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>
                <a:latin typeface="Bookman Old Style" pitchFamily="18" charset="0"/>
              </a:rPr>
              <a:t>Структура </a:t>
            </a:r>
            <a:r>
              <a:rPr lang="ru-RU" altLang="ru-RU" sz="1400" b="1" dirty="0" smtClean="0">
                <a:latin typeface="Bookman Old Style" pitchFamily="18" charset="0"/>
              </a:rPr>
              <a:t>ПВК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Rectangle 6"/>
          <p:cNvSpPr>
            <a:spLocks noChangeArrowheads="1"/>
          </p:cNvSpPr>
          <p:nvPr/>
        </p:nvSpPr>
        <p:spPr bwMode="auto">
          <a:xfrm>
            <a:off x="8995462" y="3563183"/>
            <a:ext cx="2492326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>
                <a:latin typeface="Bookman Old Style" pitchFamily="18" charset="0"/>
              </a:rPr>
              <a:t>Структура базы данных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3" name="Rectangle 6"/>
          <p:cNvSpPr>
            <a:spLocks noChangeArrowheads="1"/>
          </p:cNvSpPr>
          <p:nvPr/>
        </p:nvSpPr>
        <p:spPr bwMode="auto">
          <a:xfrm>
            <a:off x="8995462" y="4144648"/>
            <a:ext cx="2492326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>
                <a:latin typeface="Bookman Old Style" pitchFamily="18" charset="0"/>
              </a:rPr>
              <a:t>Функциональные возможности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35" name="Rectangle 6"/>
          <p:cNvSpPr>
            <a:spLocks noChangeArrowheads="1"/>
          </p:cNvSpPr>
          <p:nvPr/>
        </p:nvSpPr>
        <p:spPr bwMode="auto">
          <a:xfrm>
            <a:off x="3104991" y="5571084"/>
            <a:ext cx="2447097" cy="64423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>
                <a:latin typeface="Bookman Old Style" pitchFamily="18" charset="0"/>
              </a:rPr>
              <a:t>Влияние температурных режимов на колебания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Rectangle 6"/>
          <p:cNvSpPr>
            <a:spLocks noChangeArrowheads="1"/>
          </p:cNvSpPr>
          <p:nvPr/>
        </p:nvSpPr>
        <p:spPr bwMode="auto">
          <a:xfrm>
            <a:off x="357650" y="5572692"/>
            <a:ext cx="2535279" cy="644231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>
                <a:latin typeface="Bookman Old Style" pitchFamily="18" charset="0"/>
              </a:rPr>
              <a:t>Влияние колебаний </a:t>
            </a:r>
            <a:r>
              <a:rPr lang="ru-RU" altLang="ru-RU" sz="1400" b="1" dirty="0" smtClean="0">
                <a:latin typeface="Bookman Old Style" pitchFamily="18" charset="0"/>
              </a:rPr>
              <a:t>ствола на </a:t>
            </a:r>
            <a:r>
              <a:rPr lang="ru-RU" altLang="ru-RU" sz="1400" b="1" dirty="0">
                <a:latin typeface="Bookman Old Style" pitchFamily="18" charset="0"/>
              </a:rPr>
              <a:t>точность стрельбы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Rectangle 6"/>
          <p:cNvSpPr>
            <a:spLocks noChangeArrowheads="1"/>
          </p:cNvSpPr>
          <p:nvPr/>
        </p:nvSpPr>
        <p:spPr bwMode="auto">
          <a:xfrm>
            <a:off x="5702955" y="5571086"/>
            <a:ext cx="2561977" cy="644231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>
                <a:latin typeface="Bookman Old Style" pitchFamily="18" charset="0"/>
              </a:rPr>
              <a:t>Влияние формы ствола</a:t>
            </a:r>
          </a:p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>
                <a:latin typeface="Bookman Old Style" pitchFamily="18" charset="0"/>
              </a:rPr>
              <a:t>на динамику колебаний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" name="Rectangle 6"/>
          <p:cNvSpPr>
            <a:spLocks noChangeArrowheads="1"/>
          </p:cNvSpPr>
          <p:nvPr/>
        </p:nvSpPr>
        <p:spPr bwMode="auto">
          <a:xfrm>
            <a:off x="8415799" y="5577716"/>
            <a:ext cx="2443113" cy="635552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>
                <a:latin typeface="Bookman Old Style" pitchFamily="18" charset="0"/>
              </a:rPr>
              <a:t>Оптимизация формы ствола автоматической пушки 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Rectangle 6"/>
          <p:cNvSpPr>
            <a:spLocks noChangeArrowheads="1"/>
          </p:cNvSpPr>
          <p:nvPr/>
        </p:nvSpPr>
        <p:spPr bwMode="auto">
          <a:xfrm>
            <a:off x="6305012" y="4144648"/>
            <a:ext cx="2532678" cy="463153"/>
          </a:xfrm>
          <a:prstGeom prst="rect">
            <a:avLst/>
          </a:prstGeom>
          <a:pattFill prst="lgGrid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 w="19050" algn="ctr">
            <a:solidFill>
              <a:srgbClr val="002060"/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ru-RU" altLang="ru-RU" sz="1400" b="1" dirty="0" smtClean="0">
                <a:latin typeface="Bookman Old Style" pitchFamily="18" charset="0"/>
              </a:rPr>
              <a:t>Основные модули ПВК</a:t>
            </a:r>
            <a:endParaRPr lang="ru-RU" altLang="ru-RU" sz="14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1487788" y="6503167"/>
            <a:ext cx="704212" cy="354834"/>
          </a:xfrm>
        </p:spPr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7</a:t>
            </a:fld>
            <a:r>
              <a:rPr lang="en-US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dirty="0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91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47240" y="188747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1524001" y="718754"/>
            <a:ext cx="13856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350"/>
          </a:p>
        </p:txBody>
      </p:sp>
      <p:sp>
        <p:nvSpPr>
          <p:cNvPr id="9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dirty="0">
                <a:solidFill>
                  <a:srgbClr val="292929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Клюкин Д.А. Структурно-параметрическая оптимизация ствола автоматической пушки …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8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53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0" y="1529471"/>
            <a:ext cx="12192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6088" indent="-446088" algn="ctr">
              <a:spcAft>
                <a:spcPts val="600"/>
              </a:spcAft>
            </a:pPr>
            <a:r>
              <a:rPr lang="ru-RU" altLang="ru-RU" sz="4800" b="1" dirty="0">
                <a:solidFill>
                  <a:schemeClr val="tx2"/>
                </a:solidFill>
                <a:latin typeface="Bookman Old Style" panose="02050604050505020204" pitchFamily="18" charset="0"/>
              </a:rPr>
              <a:t>1. Комплексная математическая модель </a:t>
            </a:r>
            <a:r>
              <a:rPr lang="ru-RU" altLang="ru-RU" sz="4800" b="1" dirty="0" smtClean="0">
                <a:solidFill>
                  <a:schemeClr val="tx2"/>
                </a:solidFill>
                <a:latin typeface="Bookman Old Style" panose="02050604050505020204" pitchFamily="18" charset="0"/>
              </a:rPr>
              <a:t>выстрела автоматической пушки</a:t>
            </a:r>
            <a:endParaRPr lang="ru-RU" altLang="ru-RU" sz="4800" b="1" dirty="0">
              <a:solidFill>
                <a:schemeClr val="tx2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96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8" t="31468" r="9563" b="31124"/>
          <a:stretch/>
        </p:blipFill>
        <p:spPr>
          <a:xfrm>
            <a:off x="6122834" y="518633"/>
            <a:ext cx="6069166" cy="2898322"/>
          </a:xfrm>
          <a:prstGeom prst="rect">
            <a:avLst/>
          </a:prstGeom>
        </p:spPr>
      </p:pic>
      <p:sp>
        <p:nvSpPr>
          <p:cNvPr id="47" name="Rectangle 26"/>
          <p:cNvSpPr>
            <a:spLocks noChangeArrowheads="1"/>
          </p:cNvSpPr>
          <p:nvPr/>
        </p:nvSpPr>
        <p:spPr bwMode="auto">
          <a:xfrm>
            <a:off x="6164317" y="155829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336" name="Rectangle 2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22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-1"/>
            <a:ext cx="121920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ru-RU" sz="2800" b="1" dirty="0">
              <a:solidFill>
                <a:srgbClr val="292929"/>
              </a:solidFill>
              <a:latin typeface="Bookman Old Style" pitchFamily="18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0" t="5425" r="26139" b="50958"/>
          <a:stretch/>
        </p:blipFill>
        <p:spPr>
          <a:xfrm flipH="1">
            <a:off x="0" y="518633"/>
            <a:ext cx="6123818" cy="2899976"/>
          </a:xfrm>
          <a:prstGeom prst="rect">
            <a:avLst/>
          </a:prstGeom>
        </p:spPr>
      </p:pic>
      <p:sp>
        <p:nvSpPr>
          <p:cNvPr id="21" name="Rectangle 3"/>
          <p:cNvSpPr>
            <a:spLocks noChangeArrowheads="1"/>
          </p:cNvSpPr>
          <p:nvPr/>
        </p:nvSpPr>
        <p:spPr bwMode="auto">
          <a:xfrm>
            <a:off x="492" y="3416672"/>
            <a:ext cx="612283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en-US" b="1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en-US" b="1" dirty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en-US" b="1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30</a:t>
            </a:r>
            <a:r>
              <a:rPr kumimoji="0" lang="ru-RU" altLang="en-US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-мм</a:t>
            </a:r>
            <a:r>
              <a:rPr kumimoji="0" lang="en-US" altLang="en-US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en-US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автоматическая </a:t>
            </a:r>
            <a:r>
              <a:rPr kumimoji="0" lang="ru-RU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пушка 2А72,</a:t>
            </a:r>
            <a:br>
              <a:rPr kumimoji="0" lang="ru-RU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установленная на БТР-82</a:t>
            </a:r>
            <a:endParaRPr kumimoji="0" lang="ru-RU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tangle 3"/>
          <p:cNvSpPr>
            <a:spLocks noChangeArrowheads="1"/>
          </p:cNvSpPr>
          <p:nvPr/>
        </p:nvSpPr>
        <p:spPr bwMode="auto">
          <a:xfrm>
            <a:off x="6122834" y="3391593"/>
            <a:ext cx="606916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en-US" b="1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0" lang="en-US" altLang="en-US" b="1" u="none" strike="noStrike" cap="none" normalizeH="0" baseline="0" dirty="0" smtClean="0">
                <a:ln>
                  <a:noFill/>
                </a:ln>
                <a:solidFill>
                  <a:srgbClr val="292929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30</a:t>
            </a:r>
            <a:r>
              <a:rPr kumimoji="0" lang="ru-RU" altLang="en-US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-мм</a:t>
            </a:r>
            <a:r>
              <a:rPr kumimoji="0" lang="en-US" altLang="en-US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en-US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автоматическая </a:t>
            </a:r>
            <a:r>
              <a:rPr kumimoji="0" lang="ru-RU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пушка 2А42,</a:t>
            </a:r>
            <a:br>
              <a:rPr kumimoji="0" lang="ru-RU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установленная на </a:t>
            </a:r>
            <a:r>
              <a:rPr lang="ru-RU" altLang="en-US" dirty="0" smtClean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БТР-82АТ</a:t>
            </a:r>
            <a:endParaRPr lang="ru-RU" altLang="en-US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A947AA1-D0CD-4C69-B6B7-0EC521AA11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59" r="21972" b="68670"/>
          <a:stretch/>
        </p:blipFill>
        <p:spPr>
          <a:xfrm>
            <a:off x="4320000" y="4144573"/>
            <a:ext cx="7203392" cy="1726653"/>
          </a:xfrm>
          <a:prstGeom prst="rect">
            <a:avLst/>
          </a:prstGeom>
        </p:spPr>
      </p:pic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2056740" y="5905814"/>
            <a:ext cx="807851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en-US" b="1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ru-RU" altLang="en-US" b="1" dirty="0" smtClean="0">
                <a:solidFill>
                  <a:srgbClr val="292929"/>
                </a:solidFill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0" lang="en-US" altLang="en-US" b="1" u="none" strike="noStrike" cap="none" normalizeH="0" baseline="0" dirty="0" smtClean="0">
                <a:ln>
                  <a:noFill/>
                </a:ln>
                <a:solidFill>
                  <a:srgbClr val="292929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30-мм</a:t>
            </a:r>
            <a:r>
              <a:rPr lang="en-US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автоматическая пушка</a:t>
            </a:r>
            <a:r>
              <a:rPr lang="en-US" altLang="en-US" dirty="0"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</a:rPr>
              <a:t>Mk44 Bushmaster II</a:t>
            </a:r>
          </a:p>
        </p:txBody>
      </p:sp>
      <p:pic>
        <p:nvPicPr>
          <p:cNvPr id="13" name="Рисунок 12"/>
          <p:cNvPicPr/>
          <p:nvPr/>
        </p:nvPicPr>
        <p:blipFill rotWithShape="1">
          <a:blip r:embed="rId5"/>
          <a:srcRect l="20131" t="32608" b="19330"/>
          <a:stretch/>
        </p:blipFill>
        <p:spPr bwMode="auto">
          <a:xfrm>
            <a:off x="564058" y="4144573"/>
            <a:ext cx="3755942" cy="17266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Rectangle 28" descr="Светлый диагональный 2"/>
          <p:cNvSpPr>
            <a:spLocks noChangeArrowheads="1"/>
          </p:cNvSpPr>
          <p:nvPr/>
        </p:nvSpPr>
        <p:spPr bwMode="auto">
          <a:xfrm>
            <a:off x="0" y="6376266"/>
            <a:ext cx="11277600" cy="469901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rgbClr val="FFFFFF"/>
            </a:bgClr>
          </a:pattFill>
          <a:ln w="15875" algn="ctr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18000" tIns="18000" rIns="18000" bIns="1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и решение задачи оптимизации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геометрической формы ствола автоматической пушки на основе математического моделирования процесса</a:t>
            </a:r>
            <a:r>
              <a:rPr lang="ru-RU" sz="1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стрельбы очередью</a:t>
            </a:r>
            <a:endParaRPr lang="ru-RU" sz="1600" dirty="0">
              <a:solidFill>
                <a:srgbClr val="292929"/>
              </a:solidFill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2A18-3AB2-40E5-884A-7E072263AE64}" type="slidenum">
              <a:rPr lang="en-US" b="1" smtClean="0">
                <a:solidFill>
                  <a:srgbClr val="292929"/>
                </a:solidFill>
                <a:latin typeface="Bookman Old Style" panose="02050604050505020204" pitchFamily="18" charset="0"/>
              </a:rPr>
              <a:pPr/>
              <a:t>9</a:t>
            </a:fld>
            <a:r>
              <a:rPr lang="en-US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/</a:t>
            </a:r>
            <a:r>
              <a:rPr lang="ru-RU" sz="1400" b="1" smtClean="0">
                <a:solidFill>
                  <a:srgbClr val="5A5A5A"/>
                </a:solidFill>
                <a:latin typeface="Bookman Old Style" panose="02050604050505020204" pitchFamily="18" charset="0"/>
              </a:rPr>
              <a:t>30</a:t>
            </a:r>
            <a:endParaRPr lang="en-US" sz="1400" b="1" dirty="0">
              <a:solidFill>
                <a:srgbClr val="5A5A5A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803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21755</TotalTime>
  <Words>4981</Words>
  <Application>Microsoft Office PowerPoint</Application>
  <PresentationFormat>Широкоэкранный</PresentationFormat>
  <Paragraphs>670</Paragraphs>
  <Slides>51</Slides>
  <Notes>48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3</vt:i4>
      </vt:variant>
      <vt:variant>
        <vt:lpstr>Заголовки слайдов</vt:lpstr>
      </vt:variant>
      <vt:variant>
        <vt:i4>51</vt:i4>
      </vt:variant>
    </vt:vector>
  </HeadingPairs>
  <TitlesOfParts>
    <vt:vector size="60" baseType="lpstr">
      <vt:lpstr>Arial</vt:lpstr>
      <vt:lpstr>Bookman Old Style</vt:lpstr>
      <vt:lpstr>Calibri</vt:lpstr>
      <vt:lpstr>Calibri Light</vt:lpstr>
      <vt:lpstr>Times New Roman</vt:lpstr>
      <vt:lpstr>Тема Office</vt:lpstr>
      <vt:lpstr>Equation</vt:lpstr>
      <vt:lpstr>Picture</vt:lpstr>
      <vt:lpstr>Уравнение</vt:lpstr>
      <vt:lpstr>Презентация диссертации на тему: «СТРУКТУРНО-ПАРАМЕТРИЧЕСКАЯ оптимизация формы ствола автоматической пушки на основе математического моделирования выстрела»,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ПРОГРАММЫ ДЛЯ РАСЧЁТА ПРОДОЛЬНО-ПОПЕРЕЧНЫХ КОЛЕБАНИЙ СТВОЛА АРТИЛЛЕРИЙСКОГО ОРУДИЯ</dc:title>
  <dc:creator>vsufiy</dc:creator>
  <cp:lastModifiedBy>sairan</cp:lastModifiedBy>
  <cp:revision>790</cp:revision>
  <dcterms:modified xsi:type="dcterms:W3CDTF">2023-09-16T10:44:45Z</dcterms:modified>
</cp:coreProperties>
</file>

<file path=docProps/thumbnail.jpeg>
</file>